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2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008">
          <p15:clr>
            <a:srgbClr val="747775"/>
          </p15:clr>
        </p15:guide>
        <p15:guide id="2" pos="292">
          <p15:clr>
            <a:srgbClr val="747775"/>
          </p15:clr>
        </p15:guide>
        <p15:guide id="3" orient="horz" pos="2880">
          <p15:clr>
            <a:srgbClr val="747775"/>
          </p15:clr>
        </p15:guide>
        <p15:guide id="4" pos="5472">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9" d="100"/>
          <a:sy n="119" d="100"/>
        </p:scale>
        <p:origin x="418" y="96"/>
      </p:cViewPr>
      <p:guideLst>
        <p:guide orient="horz" pos="1008"/>
        <p:guide pos="292"/>
        <p:guide orient="horz" pos="2880"/>
        <p:guide pos="5472"/>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Google Shape;54;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 name="Google Shape;5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378ebe71614_0_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378ebe71614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378ebe71614_0_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378ebe71614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378ebe71614_0_1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378ebe71614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378ebe71614_0_1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378ebe71614_0_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378ebe71614_0_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378ebe71614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378ebe71614_0_1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378ebe71614_0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378ebe71614_0_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378ebe71614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378ebe71614_0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378ebe71614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378ebe71614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378ebe7161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378ebe71614_0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378ebe7161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g37711456c3a_0_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 name="Google Shape;62;g37711456c3a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378ebe71614_0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378ebe71614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378ebe71614_0_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378ebe71614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378ebe71614_0_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 name="Google Shape;206;g378ebe71614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378ebe71614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378ebe71614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3489ac4282a_0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3489ac4282a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378ebe71614_0_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378ebe71614_0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378ebe71614_0_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378ebe71614_0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378ebe71614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378ebe71614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378ebe71614_0_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g378ebe71614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378ebe71614_0_1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378ebe71614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2"/>
        <p:cNvGrpSpPr/>
        <p:nvPr/>
      </p:nvGrpSpPr>
      <p:grpSpPr>
        <a:xfrm>
          <a:off x="0" y="0"/>
          <a:ext cx="0" cy="0"/>
          <a:chOff x="0" y="0"/>
          <a:chExt cx="0" cy="0"/>
        </a:xfrm>
      </p:grpSpPr>
      <p:sp>
        <p:nvSpPr>
          <p:cNvPr id="13" name="Google Shape;13;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4" name="Google Shape;14;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5" name="Google Shape;15;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7"/>
        <p:cNvGrpSpPr/>
        <p:nvPr/>
      </p:nvGrpSpPr>
      <p:grpSpPr>
        <a:xfrm>
          <a:off x="0" y="0"/>
          <a:ext cx="0" cy="0"/>
          <a:chOff x="0" y="0"/>
          <a:chExt cx="0" cy="0"/>
        </a:xfrm>
      </p:grpSpPr>
      <p:sp>
        <p:nvSpPr>
          <p:cNvPr id="48" name="Google Shape;48;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9" name="Google Shape;49;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50" name="Google Shape;50;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1"/>
        <p:cNvGrpSpPr/>
        <p:nvPr/>
      </p:nvGrpSpPr>
      <p:grpSpPr>
        <a:xfrm>
          <a:off x="0" y="0"/>
          <a:ext cx="0" cy="0"/>
          <a:chOff x="0" y="0"/>
          <a:chExt cx="0" cy="0"/>
        </a:xfrm>
      </p:grpSpPr>
      <p:sp>
        <p:nvSpPr>
          <p:cNvPr id="52" name="Google Shape;52;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6"/>
        <p:cNvGrpSpPr/>
        <p:nvPr/>
      </p:nvGrpSpPr>
      <p:grpSpPr>
        <a:xfrm>
          <a:off x="0" y="0"/>
          <a:ext cx="0" cy="0"/>
          <a:chOff x="0" y="0"/>
          <a:chExt cx="0" cy="0"/>
        </a:xfrm>
      </p:grpSpPr>
      <p:sp>
        <p:nvSpPr>
          <p:cNvPr id="17" name="Google Shape;17;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8" name="Google Shape;18;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9"/>
        <p:cNvGrpSpPr/>
        <p:nvPr/>
      </p:nvGrpSpPr>
      <p:grpSpPr>
        <a:xfrm>
          <a:off x="0" y="0"/>
          <a:ext cx="0" cy="0"/>
          <a:chOff x="0" y="0"/>
          <a:chExt cx="0" cy="0"/>
        </a:xfrm>
      </p:grpSpPr>
      <p:sp>
        <p:nvSpPr>
          <p:cNvPr id="20" name="Google Shape;20;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1" name="Google Shape;21;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2" name="Google Shape;22;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3"/>
        <p:cNvGrpSpPr/>
        <p:nvPr/>
      </p:nvGrpSpPr>
      <p:grpSpPr>
        <a:xfrm>
          <a:off x="0" y="0"/>
          <a:ext cx="0" cy="0"/>
          <a:chOff x="0" y="0"/>
          <a:chExt cx="0" cy="0"/>
        </a:xfrm>
      </p:grpSpPr>
      <p:sp>
        <p:nvSpPr>
          <p:cNvPr id="24" name="Google Shape;24;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5" name="Google Shape;25;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6" name="Google Shape;26;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7" name="Google Shape;27;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8"/>
        <p:cNvGrpSpPr/>
        <p:nvPr/>
      </p:nvGrpSpPr>
      <p:grpSpPr>
        <a:xfrm>
          <a:off x="0" y="0"/>
          <a:ext cx="0" cy="0"/>
          <a:chOff x="0" y="0"/>
          <a:chExt cx="0" cy="0"/>
        </a:xfrm>
      </p:grpSpPr>
      <p:sp>
        <p:nvSpPr>
          <p:cNvPr id="29" name="Google Shape;29;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0" name="Google Shape;30;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1"/>
        <p:cNvGrpSpPr/>
        <p:nvPr/>
      </p:nvGrpSpPr>
      <p:grpSpPr>
        <a:xfrm>
          <a:off x="0" y="0"/>
          <a:ext cx="0" cy="0"/>
          <a:chOff x="0" y="0"/>
          <a:chExt cx="0" cy="0"/>
        </a:xfrm>
      </p:grpSpPr>
      <p:sp>
        <p:nvSpPr>
          <p:cNvPr id="32" name="Google Shape;32;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3" name="Google Shape;33;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4" name="Google Shape;34;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5"/>
        <p:cNvGrpSpPr/>
        <p:nvPr/>
      </p:nvGrpSpPr>
      <p:grpSpPr>
        <a:xfrm>
          <a:off x="0" y="0"/>
          <a:ext cx="0" cy="0"/>
          <a:chOff x="0" y="0"/>
          <a:chExt cx="0" cy="0"/>
        </a:xfrm>
      </p:grpSpPr>
      <p:sp>
        <p:nvSpPr>
          <p:cNvPr id="36" name="Google Shape;36;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7" name="Google Shape;37;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8"/>
        <p:cNvGrpSpPr/>
        <p:nvPr/>
      </p:nvGrpSpPr>
      <p:grpSpPr>
        <a:xfrm>
          <a:off x="0" y="0"/>
          <a:ext cx="0" cy="0"/>
          <a:chOff x="0" y="0"/>
          <a:chExt cx="0" cy="0"/>
        </a:xfrm>
      </p:grpSpPr>
      <p:sp>
        <p:nvSpPr>
          <p:cNvPr id="39" name="Google Shape;39;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1" name="Google Shape;41;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2" name="Google Shape;42;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3" name="Google Shape;43;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4"/>
        <p:cNvGrpSpPr/>
        <p:nvPr/>
      </p:nvGrpSpPr>
      <p:grpSpPr>
        <a:xfrm>
          <a:off x="0" y="0"/>
          <a:ext cx="0" cy="0"/>
          <a:chOff x="0" y="0"/>
          <a:chExt cx="0" cy="0"/>
        </a:xfrm>
      </p:grpSpPr>
      <p:sp>
        <p:nvSpPr>
          <p:cNvPr id="45" name="Google Shape;45;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6" name="Google Shape;46;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hyperlink" Target="https://creativecommons.org/licenses/by/4.0/" TargetMode="Externa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pic>
        <p:nvPicPr>
          <p:cNvPr id="9" name="Google Shape;9;p1" title="logo_osp_2021_h.png"/>
          <p:cNvPicPr preferRelativeResize="0"/>
          <p:nvPr/>
        </p:nvPicPr>
        <p:blipFill>
          <a:blip r:embed="rId13">
            <a:alphaModFix/>
          </a:blip>
          <a:stretch>
            <a:fillRect/>
          </a:stretch>
        </p:blipFill>
        <p:spPr>
          <a:xfrm>
            <a:off x="8472450" y="4731913"/>
            <a:ext cx="256225" cy="256225"/>
          </a:xfrm>
          <a:prstGeom prst="rect">
            <a:avLst/>
          </a:prstGeom>
          <a:noFill/>
          <a:ln>
            <a:noFill/>
          </a:ln>
        </p:spPr>
      </p:pic>
      <p:sp>
        <p:nvSpPr>
          <p:cNvPr id="10" name="Google Shape;10;p1"/>
          <p:cNvSpPr txBox="1"/>
          <p:nvPr/>
        </p:nvSpPr>
        <p:spPr>
          <a:xfrm>
            <a:off x="3911800" y="4703625"/>
            <a:ext cx="49872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solidFill>
                  <a:schemeClr val="dk2"/>
                </a:solidFill>
              </a:rPr>
              <a:t>8.01 2025.08.28.08     Copyright © 2025 MobileGIS Ltd - Licence </a:t>
            </a:r>
            <a:r>
              <a:rPr lang="en" sz="1000" u="sng">
                <a:solidFill>
                  <a:schemeClr val="hlink"/>
                </a:solidFill>
                <a:hlinkClick r:id="rId14"/>
              </a:rPr>
              <a:t>CC-BY 4.0</a:t>
            </a:r>
            <a:r>
              <a:rPr lang="en" sz="1000">
                <a:solidFill>
                  <a:schemeClr val="dk2"/>
                </a:solidFill>
              </a:rPr>
              <a:t> </a:t>
            </a:r>
            <a:endParaRPr sz="1000">
              <a:solidFill>
                <a:schemeClr val="dk2"/>
              </a:solidFill>
            </a:endParaRPr>
          </a:p>
        </p:txBody>
      </p:sp>
      <p:sp>
        <p:nvSpPr>
          <p:cNvPr id="11" name="Google Shape;11;p1"/>
          <p:cNvSpPr txBox="1"/>
          <p:nvPr/>
        </p:nvSpPr>
        <p:spPr>
          <a:xfrm>
            <a:off x="469600" y="4515525"/>
            <a:ext cx="3442200" cy="585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b="1">
                <a:solidFill>
                  <a:srgbClr val="FF0000"/>
                </a:solidFill>
              </a:rPr>
              <a:t>For Review Only</a:t>
            </a:r>
            <a:endParaRPr sz="1300" b="1">
              <a:solidFill>
                <a:srgbClr val="FF0000"/>
              </a:solidFill>
            </a:endParaRPr>
          </a:p>
          <a:p>
            <a:pPr marL="0" lvl="0" indent="0" algn="l" rtl="0">
              <a:spcBef>
                <a:spcPts val="0"/>
              </a:spcBef>
              <a:spcAft>
                <a:spcPts val="0"/>
              </a:spcAft>
              <a:buNone/>
            </a:pPr>
            <a:r>
              <a:rPr lang="en" sz="1300" b="1">
                <a:solidFill>
                  <a:srgbClr val="FF0000"/>
                </a:solidFill>
              </a:rPr>
              <a:t>Do Not Publish</a:t>
            </a:r>
            <a:endParaRPr sz="1300" b="1">
              <a:solidFill>
                <a:srgbClr val="FF0000"/>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8" Type="http://schemas.openxmlformats.org/officeDocument/2006/relationships/hyperlink" Target="https://www.sciencedirect.com/science/article/pii/S0169534719300199?utm_source=chatgpt.com" TargetMode="External"/><Relationship Id="rId13" Type="http://schemas.openxmlformats.org/officeDocument/2006/relationships/hyperlink" Target="https://link.springer.com/article/10.1007/s00265-006-0172-6?utm_source=chatgpt.com" TargetMode="External"/><Relationship Id="rId3" Type="http://schemas.openxmlformats.org/officeDocument/2006/relationships/hyperlink" Target="https://gambusia.zo.ncsu.edu/readings/Lima%20and%20Dill%201990.pdf?utm_source=chatgpt.com" TargetMode="External"/><Relationship Id="rId7" Type="http://schemas.openxmlformats.org/officeDocument/2006/relationships/hyperlink" Target="https://www.predatordefense.org/agencies/docs/research_LandscapeOfFear_Laundre_2010.pdf?utm_source=chatgpt.com" TargetMode="External"/><Relationship Id="rId12" Type="http://schemas.openxmlformats.org/officeDocument/2006/relationships/hyperlink" Target="https://onlinelibrary.wiley.com/doi/pdf/10.1111/j.1461-0248.2004.00661.x?utm_source=chatgpt.com" TargetMode="External"/><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hyperlink" Target="https://www.jstor.org/stable/pdf/10.1086/657437.pdf?addFooter=false&amp;utm_source=chatgpt.com" TargetMode="External"/><Relationship Id="rId11" Type="http://schemas.openxmlformats.org/officeDocument/2006/relationships/hyperlink" Target="https://books.google.com/books/about/Foraging_Theory.html?id=DVxvu-qDsaIC&amp;utm_source=chatgpt.com" TargetMode="External"/><Relationship Id="rId5" Type="http://schemas.openxmlformats.org/officeDocument/2006/relationships/hyperlink" Target="https://www.sciencedirect.com/science/article/pii/S0003347209002759?utm_source=chatgpt.com" TargetMode="External"/><Relationship Id="rId10" Type="http://schemas.openxmlformats.org/officeDocument/2006/relationships/hyperlink" Target="https://link.springer.com/article/10.1007/BF00395696?utm_source=chatgpt.com" TargetMode="External"/><Relationship Id="rId4" Type="http://schemas.openxmlformats.org/officeDocument/2006/relationships/hyperlink" Target="https://www.cell.com/trends/ecology-evolution/fulltext/S0169-5347%2899%2901766-8?utm_source=chatgpt.com" TargetMode="External"/><Relationship Id="rId9" Type="http://schemas.openxmlformats.org/officeDocument/2006/relationships/hyperlink" Target="https://peerj.com/articles/3772/?utm_source=chatgpt.com" TargetMode="External"/></Relationships>
</file>

<file path=ppt/slides/_rels/slide18.xml.rels><?xml version="1.0" encoding="UTF-8" standalone="yes"?>
<Relationships xmlns="http://schemas.openxmlformats.org/package/2006/relationships"><Relationship Id="rId8" Type="http://schemas.openxmlformats.org/officeDocument/2006/relationships/hyperlink" Target="https://link.springer.com/rwe/10.1007/978-3-319-16999-6_2704-1?utm_source=chatgpt.com" TargetMode="External"/><Relationship Id="rId3" Type="http://schemas.openxmlformats.org/officeDocument/2006/relationships/hyperlink" Target="https://findanexpert.unimelb.edu.au/scholarlywork/1012233-predator-vigilance-and-group-size-in-mammals-and-birds--a-critical-review-of-the-empirical-evidence?utm_source=chatgpt.com" TargetMode="External"/><Relationship Id="rId7" Type="http://schemas.openxmlformats.org/officeDocument/2006/relationships/hyperlink" Target="https://faculty.washington.edu/robinet/vigilance.pdf?utm_source=chatgpt.com" TargetMode="External"/><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hyperlink" Target="https://www.sciencedirect.com/science/article/pii/S0376635703000020?utm_source=chatgpt.com" TargetMode="External"/><Relationship Id="rId11" Type="http://schemas.openxmlformats.org/officeDocument/2006/relationships/hyperlink" Target="https://besjournals.onlinelibrary.wiley.com/doi/pdf/10.1046/j.0021-8790.2001.00565.x?utm_source=chatgpt.com" TargetMode="External"/><Relationship Id="rId5" Type="http://schemas.openxmlformats.org/officeDocument/2006/relationships/hyperlink" Target="https://academic.oup.com/beheco/article-abstract/19/6/1361/198609?utm_source=chatgpt.com" TargetMode="External"/><Relationship Id="rId10" Type="http://schemas.openxmlformats.org/officeDocument/2006/relationships/hyperlink" Target="https://www.sciencedirect.com/science/article/pii/S0003347212004770?utm_source=chatgpt.com" TargetMode="External"/><Relationship Id="rId4" Type="http://schemas.openxmlformats.org/officeDocument/2006/relationships/hyperlink" Target="https://www.researchgate.net/profile/Pierre-Yves-Quenette/publication/279938336_Functions_of_vigilance_behavior_in_mammals_a_review/links/5a0c749da6fdcc39e9bf92a4/Functions-of-vigilance-behavior-in-mammals-a-review.pdf?utm_source=chatgpt.com" TargetMode="External"/><Relationship Id="rId9" Type="http://schemas.openxmlformats.org/officeDocument/2006/relationships/hyperlink" Target="https://journals.plos.org/plosone/article?id=10.1371%2Fjournal.pone.0025010&amp;utm_source=chatgpt.com" TargetMode="External"/></Relationships>
</file>

<file path=ppt/slides/_rels/slide19.xml.rels><?xml version="1.0" encoding="UTF-8" standalone="yes"?>
<Relationships xmlns="http://schemas.openxmlformats.org/package/2006/relationships"><Relationship Id="rId3" Type="http://schemas.openxmlformats.org/officeDocument/2006/relationships/hyperlink" Target="https://www.sciencedirect.com/science/article/pii/S0376635711001999?utm_source=chatgpt.com" TargetMode="External"/><Relationship Id="rId7" Type="http://schemas.openxmlformats.org/officeDocument/2006/relationships/hyperlink" Target="https://etoecoevo.org/cont/publicaciones/etologia/Etologia_vol.2_pp.49-57_%281992%29.pdf?utm_source=chatgpt.com" TargetMode="External"/><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hyperlink" Target="https://www.sciencedirect.com/science/article/pii/S0003347210004574?utm_source=chatgpt.com" TargetMode="External"/><Relationship Id="rId5" Type="http://schemas.openxmlformats.org/officeDocument/2006/relationships/hyperlink" Target="https://academic.oup.com/beheco/article-abstract/20/5/936/209567?utm_source=chatgpt.com" TargetMode="External"/><Relationship Id="rId4" Type="http://schemas.openxmlformats.org/officeDocument/2006/relationships/hyperlink" Target="https://www.sciencedirect.com/science/article/pii/S0003347207003508?utm_source=chatgpt.com"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8" Type="http://schemas.openxmlformats.org/officeDocument/2006/relationships/hyperlink" Target="https://www.sciencedirect.com/science/article/pii/S2589004225011186?utm_source=chatgpt.com" TargetMode="External"/><Relationship Id="rId3" Type="http://schemas.openxmlformats.org/officeDocument/2006/relationships/hyperlink" Target="https://www.ece.uvic.ca/~bctill/papers/facerec/Emery2000.pdf?utm_source=chatgpt.com" TargetMode="External"/><Relationship Id="rId7" Type="http://schemas.openxmlformats.org/officeDocument/2006/relationships/hyperlink" Target="https://www.frontiersin.org/journals/psychology/articles/10.3389/fpsyg.2020.604904/full?utm_source=chatgpt.com" TargetMode="External"/><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hyperlink" Target="https://www.researchgate.net/profile/Thomas-Bugnyar/publication/6878770_Pilfering_ravens_Corvus_corax_adjust_their_behavior_to_social_context_and_identity_of_competitors/links/5581867508ae1b14a0a0fa8f/Pilfering-ravens-Corvus-corax-adjust-their-behavior-to-social-context-and-identity-of-competitors.pdf?utm_source=chatgpt.com" TargetMode="External"/><Relationship Id="rId5" Type="http://schemas.openxmlformats.org/officeDocument/2006/relationships/hyperlink" Target="https://www.sciencedirect.com/science/article/abs/pii/S000334720700156X?utm_source=chatgpt.com" TargetMode="External"/><Relationship Id="rId4" Type="http://schemas.openxmlformats.org/officeDocument/2006/relationships/hyperlink" Target="https://www.frontiersin.org/journals/integrative-neuroscience/articles/10.3389/fnint.2010.00005/full?utm_source=chatgpt.com" TargetMode="External"/><Relationship Id="rId9" Type="http://schemas.openxmlformats.org/officeDocument/2006/relationships/hyperlink" Target="https://www.sciencedirect.com/science/article/pii/S0003347213004818?utm_source=chatgpt.com" TargetMode="External"/></Relationships>
</file>

<file path=ppt/slides/_rels/slide21.xml.rels><?xml version="1.0" encoding="UTF-8" standalone="yes"?>
<Relationships xmlns="http://schemas.openxmlformats.org/package/2006/relationships"><Relationship Id="rId3" Type="http://schemas.openxmlformats.org/officeDocument/2006/relationships/hyperlink" Target="https://yorzinskilab.org/wp-content/uploads/2021/02/yorzinskiplatt_2013.pdf?utm_source=chatgpt.com" TargetMode="External"/><Relationship Id="rId7" Type="http://schemas.openxmlformats.org/officeDocument/2006/relationships/hyperlink" Target="https://elifesciences.org/reviewed-preprints/95549v1?utm_source=chatgpt.com" TargetMode="External"/><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hyperlink" Target="https://www.researchgate.net/profile/Jessica-Yorzinski-2/publication/283077962_Eye_and_head_movements_shape_gaze_shifts_in_Indian_peafowl/links/562f771c08aeb2ca69621159/Eye-and-head-movements-shape-gaze-shifts-in-Indian-peafowl.pdf?utm_source=chatgpt.com" TargetMode="External"/><Relationship Id="rId5" Type="http://schemas.openxmlformats.org/officeDocument/2006/relationships/hyperlink" Target="https://patricellilab.faculty.ucdavis.edu/wp-content/uploads/sites/147/2014/12/Yorzinski-et-al-Eyetracking-JExpB-2013.pdf?utm_source=chatgpt.com" TargetMode="External"/><Relationship Id="rId4" Type="http://schemas.openxmlformats.org/officeDocument/2006/relationships/hyperlink" Target="https://journals.biologists.com/jeb/article/216/16/3035/11559/Through-their-eyes-selective-attention-in-peahens?utm_source=chatgpt.com" TargetMode="External"/></Relationships>
</file>

<file path=ppt/slides/_rels/slide22.xml.rels><?xml version="1.0" encoding="UTF-8" standalone="yes"?>
<Relationships xmlns="http://schemas.openxmlformats.org/package/2006/relationships"><Relationship Id="rId3" Type="http://schemas.openxmlformats.org/officeDocument/2006/relationships/hyperlink" Target="https://docs.ogc.org/is/21-056r11/21-056r11.html?utm_source=chatgpt.com" TargetMode="External"/><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hyperlink" Target="https://www.ogc.org/standards/geopose/?utm_source=chatgpt.com"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sp>
        <p:nvSpPr>
          <p:cNvPr id="57" name="Google Shape;57;p13"/>
          <p:cNvSpPr txBox="1">
            <a:spLocks noGrp="1"/>
          </p:cNvSpPr>
          <p:nvPr>
            <p:ph type="ctrTitle"/>
          </p:nvPr>
        </p:nvSpPr>
        <p:spPr>
          <a:xfrm>
            <a:off x="463500" y="744575"/>
            <a:ext cx="8223300" cy="927900"/>
          </a:xfrm>
          <a:prstGeom prst="rect">
            <a:avLst/>
          </a:prstGeom>
        </p:spPr>
        <p:txBody>
          <a:bodyPr spcFirstLastPara="1" wrap="square" lIns="91425" tIns="91425" rIns="91425" bIns="91425" anchor="b" anchorCtr="0">
            <a:normAutofit/>
          </a:bodyPr>
          <a:lstStyle/>
          <a:p>
            <a:pPr marL="0" lvl="0" indent="0" algn="ctr" rtl="0">
              <a:lnSpc>
                <a:spcPct val="115000"/>
              </a:lnSpc>
              <a:spcBef>
                <a:spcPts val="1200"/>
              </a:spcBef>
              <a:spcAft>
                <a:spcPts val="1200"/>
              </a:spcAft>
              <a:buClr>
                <a:schemeClr val="dk1"/>
              </a:buClr>
              <a:buSzPts val="1100"/>
              <a:buFont typeface="Arial"/>
              <a:buNone/>
            </a:pPr>
            <a:r>
              <a:rPr lang="en" sz="4800">
                <a:latin typeface="Calibri"/>
                <a:ea typeface="Calibri"/>
                <a:cs typeface="Calibri"/>
                <a:sym typeface="Calibri"/>
              </a:rPr>
              <a:t>Attention, the Origin of Pose</a:t>
            </a:r>
            <a:endParaRPr sz="8600">
              <a:latin typeface="Calibri"/>
              <a:ea typeface="Calibri"/>
              <a:cs typeface="Calibri"/>
              <a:sym typeface="Calibri"/>
            </a:endParaRPr>
          </a:p>
        </p:txBody>
      </p:sp>
      <p:sp>
        <p:nvSpPr>
          <p:cNvPr id="58" name="Google Shape;58;p13"/>
          <p:cNvSpPr txBox="1">
            <a:spLocks noGrp="1"/>
          </p:cNvSpPr>
          <p:nvPr>
            <p:ph type="subTitle" idx="1"/>
          </p:nvPr>
        </p:nvSpPr>
        <p:spPr>
          <a:xfrm>
            <a:off x="463500" y="2834125"/>
            <a:ext cx="8223300" cy="792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770"/>
              <a:buNone/>
            </a:pPr>
            <a:r>
              <a:rPr lang="en" sz="2060"/>
              <a:t>The ability to focus on prey or predator wired our brains for pose. </a:t>
            </a:r>
            <a:endParaRPr sz="2060"/>
          </a:p>
        </p:txBody>
      </p:sp>
      <p:sp>
        <p:nvSpPr>
          <p:cNvPr id="59" name="Google Shape;59;p13"/>
          <p:cNvSpPr txBox="1"/>
          <p:nvPr/>
        </p:nvSpPr>
        <p:spPr>
          <a:xfrm>
            <a:off x="0" y="0"/>
            <a:ext cx="3000000" cy="8019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endParaRPr/>
          </a:p>
          <a:p>
            <a:pPr marL="457200" lvl="0" indent="0" algn="l" rtl="0">
              <a:lnSpc>
                <a:spcPct val="115000"/>
              </a:lnSpc>
              <a:spcBef>
                <a:spcPts val="1200"/>
              </a:spcBef>
              <a:spcAft>
                <a:spcPts val="1200"/>
              </a:spcAft>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22"/>
          <p:cNvSpPr txBox="1">
            <a:spLocks noGrp="1"/>
          </p:cNvSpPr>
          <p:nvPr>
            <p:ph type="ctrTitle"/>
          </p:nvPr>
        </p:nvSpPr>
        <p:spPr>
          <a:xfrm>
            <a:off x="311700" y="744575"/>
            <a:ext cx="8520600" cy="740700"/>
          </a:xfrm>
          <a:prstGeom prst="rect">
            <a:avLst/>
          </a:prstGeom>
        </p:spPr>
        <p:txBody>
          <a:bodyPr spcFirstLastPara="1" wrap="square" lIns="91425" tIns="91425" rIns="91425" bIns="91425" anchor="b" anchorCtr="0">
            <a:normAutofit fontScale="90000"/>
          </a:bodyPr>
          <a:lstStyle/>
          <a:p>
            <a:pPr marL="0" lvl="0" indent="0" algn="ctr" rtl="0">
              <a:spcBef>
                <a:spcPts val="0"/>
              </a:spcBef>
              <a:spcAft>
                <a:spcPts val="0"/>
              </a:spcAft>
              <a:buNone/>
            </a:pPr>
            <a:r>
              <a:rPr lang="en"/>
              <a:t>Different Types of Pose</a:t>
            </a:r>
            <a:endParaRPr/>
          </a:p>
        </p:txBody>
      </p:sp>
      <p:sp>
        <p:nvSpPr>
          <p:cNvPr id="125" name="Google Shape;125;p22"/>
          <p:cNvSpPr txBox="1"/>
          <p:nvPr/>
        </p:nvSpPr>
        <p:spPr>
          <a:xfrm>
            <a:off x="3630900" y="1485275"/>
            <a:ext cx="5055900" cy="31092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 sz="1900">
                <a:solidFill>
                  <a:schemeClr val="dk2"/>
                </a:solidFill>
                <a:latin typeface="Calibri"/>
                <a:ea typeface="Calibri"/>
                <a:cs typeface="Calibri"/>
                <a:sym typeface="Calibri"/>
              </a:rPr>
              <a:t>Poses have an origin and a direction. You can visualise a Pose as a unit vector in a 3D (Euclidean) space. There are different types of Poses because of the different relationships between objects in the sensed world.</a:t>
            </a:r>
            <a:endParaRPr sz="1900">
              <a:solidFill>
                <a:schemeClr val="dk2"/>
              </a:solidFill>
              <a:latin typeface="Calibri"/>
              <a:ea typeface="Calibri"/>
              <a:cs typeface="Calibri"/>
              <a:sym typeface="Calibri"/>
            </a:endParaRPr>
          </a:p>
          <a:p>
            <a:pPr marL="0" lvl="0" indent="0" algn="just" rtl="0">
              <a:spcBef>
                <a:spcPts val="0"/>
              </a:spcBef>
              <a:spcAft>
                <a:spcPts val="0"/>
              </a:spcAft>
              <a:buNone/>
            </a:pPr>
            <a:endParaRPr sz="1900">
              <a:solidFill>
                <a:schemeClr val="dk2"/>
              </a:solidFill>
              <a:latin typeface="Calibri"/>
              <a:ea typeface="Calibri"/>
              <a:cs typeface="Calibri"/>
              <a:sym typeface="Calibri"/>
            </a:endParaRPr>
          </a:p>
          <a:p>
            <a:pPr marL="0" lvl="0" indent="0" algn="just" rtl="0">
              <a:spcBef>
                <a:spcPts val="0"/>
              </a:spcBef>
              <a:spcAft>
                <a:spcPts val="0"/>
              </a:spcAft>
              <a:buNone/>
            </a:pPr>
            <a:r>
              <a:rPr lang="en" sz="1900">
                <a:solidFill>
                  <a:schemeClr val="dk2"/>
                </a:solidFill>
                <a:latin typeface="Calibri"/>
                <a:ea typeface="Calibri"/>
                <a:cs typeface="Calibri"/>
                <a:sym typeface="Calibri"/>
              </a:rPr>
              <a:t>A Pose without its (Observer, Subject, or Object) type is not complete. It is possible to know the type implicitly by a contract between producer and consumer or by an explicit property.</a:t>
            </a:r>
            <a:endParaRPr sz="1800">
              <a:solidFill>
                <a:schemeClr val="dk2"/>
              </a:solidFill>
            </a:endParaRPr>
          </a:p>
        </p:txBody>
      </p:sp>
      <p:pic>
        <p:nvPicPr>
          <p:cNvPr id="126" name="Google Shape;126;p22"/>
          <p:cNvPicPr preferRelativeResize="0"/>
          <p:nvPr/>
        </p:nvPicPr>
        <p:blipFill>
          <a:blip r:embed="rId3">
            <a:alphaModFix/>
          </a:blip>
          <a:stretch>
            <a:fillRect/>
          </a:stretch>
        </p:blipFill>
        <p:spPr>
          <a:xfrm>
            <a:off x="858525" y="1961950"/>
            <a:ext cx="2048175" cy="20586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23"/>
          <p:cNvSpPr txBox="1">
            <a:spLocks noGrp="1"/>
          </p:cNvSpPr>
          <p:nvPr>
            <p:ph type="ctrTitle"/>
          </p:nvPr>
        </p:nvSpPr>
        <p:spPr>
          <a:xfrm>
            <a:off x="311700" y="744575"/>
            <a:ext cx="8520600" cy="740700"/>
          </a:xfrm>
          <a:prstGeom prst="rect">
            <a:avLst/>
          </a:prstGeom>
        </p:spPr>
        <p:txBody>
          <a:bodyPr spcFirstLastPara="1" wrap="square" lIns="91425" tIns="91425" rIns="91425" bIns="91425" anchor="b" anchorCtr="0">
            <a:normAutofit fontScale="90000"/>
          </a:bodyPr>
          <a:lstStyle/>
          <a:p>
            <a:pPr marL="0" lvl="0" indent="0" algn="ctr" rtl="0">
              <a:spcBef>
                <a:spcPts val="0"/>
              </a:spcBef>
              <a:spcAft>
                <a:spcPts val="0"/>
              </a:spcAft>
              <a:buNone/>
            </a:pPr>
            <a:r>
              <a:rPr lang="en"/>
              <a:t>Observer Poses</a:t>
            </a:r>
            <a:endParaRPr/>
          </a:p>
        </p:txBody>
      </p:sp>
      <p:pic>
        <p:nvPicPr>
          <p:cNvPr id="132" name="Google Shape;132;p23"/>
          <p:cNvPicPr preferRelativeResize="0"/>
          <p:nvPr/>
        </p:nvPicPr>
        <p:blipFill>
          <a:blip r:embed="rId3">
            <a:alphaModFix/>
          </a:blip>
          <a:stretch>
            <a:fillRect/>
          </a:stretch>
        </p:blipFill>
        <p:spPr>
          <a:xfrm>
            <a:off x="463500" y="1600200"/>
            <a:ext cx="2988320" cy="2971800"/>
          </a:xfrm>
          <a:prstGeom prst="rect">
            <a:avLst/>
          </a:prstGeom>
          <a:noFill/>
          <a:ln>
            <a:noFill/>
          </a:ln>
        </p:spPr>
      </p:pic>
      <p:sp>
        <p:nvSpPr>
          <p:cNvPr id="133" name="Google Shape;133;p23"/>
          <p:cNvSpPr txBox="1"/>
          <p:nvPr/>
        </p:nvSpPr>
        <p:spPr>
          <a:xfrm>
            <a:off x="3935400" y="1600200"/>
            <a:ext cx="4751400" cy="31092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 sz="1900">
                <a:solidFill>
                  <a:schemeClr val="dk2"/>
                </a:solidFill>
                <a:latin typeface="Calibri"/>
                <a:ea typeface="Calibri"/>
                <a:cs typeface="Calibri"/>
                <a:sym typeface="Calibri"/>
              </a:rPr>
              <a:t>An Observer Pose is defined by the position of a visual system centre or an imaging sensor’s centre and the Orientation or direction of view.</a:t>
            </a:r>
            <a:endParaRPr sz="1900">
              <a:solidFill>
                <a:schemeClr val="dk2"/>
              </a:solidFill>
              <a:latin typeface="Calibri"/>
              <a:ea typeface="Calibri"/>
              <a:cs typeface="Calibri"/>
              <a:sym typeface="Calibri"/>
            </a:endParaRPr>
          </a:p>
          <a:p>
            <a:pPr marL="0" lvl="0" indent="0" algn="just" rtl="0">
              <a:spcBef>
                <a:spcPts val="0"/>
              </a:spcBef>
              <a:spcAft>
                <a:spcPts val="0"/>
              </a:spcAft>
              <a:buNone/>
            </a:pPr>
            <a:endParaRPr sz="1900">
              <a:solidFill>
                <a:schemeClr val="dk2"/>
              </a:solidFill>
              <a:latin typeface="Calibri"/>
              <a:ea typeface="Calibri"/>
              <a:cs typeface="Calibri"/>
              <a:sym typeface="Calibri"/>
            </a:endParaRPr>
          </a:p>
          <a:p>
            <a:pPr marL="0" lvl="0" indent="0" algn="just" rtl="0">
              <a:spcBef>
                <a:spcPts val="0"/>
              </a:spcBef>
              <a:spcAft>
                <a:spcPts val="0"/>
              </a:spcAft>
              <a:buNone/>
            </a:pPr>
            <a:r>
              <a:rPr lang="en" sz="1900">
                <a:solidFill>
                  <a:schemeClr val="dk2"/>
                </a:solidFill>
                <a:latin typeface="Calibri"/>
                <a:ea typeface="Calibri"/>
                <a:cs typeface="Calibri"/>
                <a:sym typeface="Calibri"/>
              </a:rPr>
              <a:t>Observer Poses are independent of the environment. They </a:t>
            </a:r>
            <a:r>
              <a:rPr lang="en" sz="1900" u="sng">
                <a:solidFill>
                  <a:schemeClr val="dk2"/>
                </a:solidFill>
                <a:latin typeface="Calibri"/>
                <a:ea typeface="Calibri"/>
                <a:cs typeface="Calibri"/>
                <a:sym typeface="Calibri"/>
              </a:rPr>
              <a:t>do</a:t>
            </a:r>
            <a:r>
              <a:rPr lang="en" sz="1900">
                <a:solidFill>
                  <a:schemeClr val="dk2"/>
                </a:solidFill>
                <a:latin typeface="Calibri"/>
                <a:ea typeface="Calibri"/>
                <a:cs typeface="Calibri"/>
                <a:sym typeface="Calibri"/>
              </a:rPr>
              <a:t> require some natural orientation of the Observer. The ocean or a tree are examples that do not. They do not have an Observer Pose.</a:t>
            </a:r>
            <a:endParaRPr sz="1900">
              <a:solidFill>
                <a:schemeClr val="dk2"/>
              </a:solidFill>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24"/>
          <p:cNvSpPr txBox="1">
            <a:spLocks noGrp="1"/>
          </p:cNvSpPr>
          <p:nvPr>
            <p:ph type="ctrTitle"/>
          </p:nvPr>
        </p:nvSpPr>
        <p:spPr>
          <a:xfrm>
            <a:off x="311700" y="744575"/>
            <a:ext cx="8520600" cy="740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SzPts val="990"/>
              <a:buNone/>
            </a:pPr>
            <a:r>
              <a:rPr lang="en" sz="4980">
                <a:latin typeface="Calibri"/>
                <a:ea typeface="Calibri"/>
                <a:cs typeface="Calibri"/>
                <a:sym typeface="Calibri"/>
              </a:rPr>
              <a:t>ThreeTypes of Pose</a:t>
            </a:r>
            <a:endParaRPr sz="4980">
              <a:latin typeface="Calibri"/>
              <a:ea typeface="Calibri"/>
              <a:cs typeface="Calibri"/>
              <a:sym typeface="Calibri"/>
            </a:endParaRPr>
          </a:p>
        </p:txBody>
      </p:sp>
      <p:sp>
        <p:nvSpPr>
          <p:cNvPr id="139" name="Google Shape;139;p24"/>
          <p:cNvSpPr txBox="1"/>
          <p:nvPr/>
        </p:nvSpPr>
        <p:spPr>
          <a:xfrm>
            <a:off x="2964300" y="1600200"/>
            <a:ext cx="5722500" cy="34017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 sz="1900" u="sng">
                <a:solidFill>
                  <a:schemeClr val="dk2"/>
                </a:solidFill>
                <a:latin typeface="Calibri"/>
                <a:ea typeface="Calibri"/>
                <a:cs typeface="Calibri"/>
                <a:sym typeface="Calibri"/>
              </a:rPr>
              <a:t>Observer Pose</a:t>
            </a:r>
            <a:r>
              <a:rPr lang="en" sz="1900">
                <a:solidFill>
                  <a:schemeClr val="dk2"/>
                </a:solidFill>
                <a:latin typeface="Calibri"/>
                <a:ea typeface="Calibri"/>
                <a:cs typeface="Calibri"/>
                <a:sym typeface="Calibri"/>
              </a:rPr>
              <a:t> - the position and orientation of an imaging sensor or animal visual perception system.</a:t>
            </a:r>
            <a:endParaRPr sz="1900">
              <a:solidFill>
                <a:schemeClr val="dk2"/>
              </a:solidFill>
              <a:latin typeface="Calibri"/>
              <a:ea typeface="Calibri"/>
              <a:cs typeface="Calibri"/>
              <a:sym typeface="Calibri"/>
            </a:endParaRPr>
          </a:p>
          <a:p>
            <a:pPr marL="0" lvl="0" indent="0" algn="just" rtl="0">
              <a:spcBef>
                <a:spcPts val="0"/>
              </a:spcBef>
              <a:spcAft>
                <a:spcPts val="0"/>
              </a:spcAft>
              <a:buNone/>
            </a:pPr>
            <a:endParaRPr sz="1900">
              <a:solidFill>
                <a:schemeClr val="dk2"/>
              </a:solidFill>
              <a:latin typeface="Calibri"/>
              <a:ea typeface="Calibri"/>
              <a:cs typeface="Calibri"/>
              <a:sym typeface="Calibri"/>
            </a:endParaRPr>
          </a:p>
          <a:p>
            <a:pPr marL="0" lvl="0" indent="0" algn="just" rtl="0">
              <a:spcBef>
                <a:spcPts val="0"/>
              </a:spcBef>
              <a:spcAft>
                <a:spcPts val="0"/>
              </a:spcAft>
              <a:buNone/>
            </a:pPr>
            <a:r>
              <a:rPr lang="en" sz="1900" u="sng">
                <a:solidFill>
                  <a:schemeClr val="dk2"/>
                </a:solidFill>
                <a:latin typeface="Calibri"/>
                <a:ea typeface="Calibri"/>
                <a:cs typeface="Calibri"/>
                <a:sym typeface="Calibri"/>
              </a:rPr>
              <a:t>Subject Pose</a:t>
            </a:r>
            <a:r>
              <a:rPr lang="en" sz="1900">
                <a:solidFill>
                  <a:schemeClr val="dk2"/>
                </a:solidFill>
                <a:latin typeface="Calibri"/>
                <a:ea typeface="Calibri"/>
                <a:cs typeface="Calibri"/>
                <a:sym typeface="Calibri"/>
              </a:rPr>
              <a:t> - the orientation of a ray in the direction of a recognized viewed object (Subject) from the location of an Observer</a:t>
            </a:r>
            <a:endParaRPr sz="1900">
              <a:solidFill>
                <a:schemeClr val="dk2"/>
              </a:solidFill>
              <a:latin typeface="Calibri"/>
              <a:ea typeface="Calibri"/>
              <a:cs typeface="Calibri"/>
              <a:sym typeface="Calibri"/>
            </a:endParaRPr>
          </a:p>
          <a:p>
            <a:pPr marL="0" lvl="0" indent="0" algn="just" rtl="0">
              <a:spcBef>
                <a:spcPts val="0"/>
              </a:spcBef>
              <a:spcAft>
                <a:spcPts val="0"/>
              </a:spcAft>
              <a:buNone/>
            </a:pPr>
            <a:endParaRPr sz="1900">
              <a:solidFill>
                <a:schemeClr val="dk2"/>
              </a:solidFill>
              <a:latin typeface="Calibri"/>
              <a:ea typeface="Calibri"/>
              <a:cs typeface="Calibri"/>
              <a:sym typeface="Calibri"/>
            </a:endParaRPr>
          </a:p>
          <a:p>
            <a:pPr marL="0" lvl="0" indent="0" algn="just" rtl="0">
              <a:spcBef>
                <a:spcPts val="0"/>
              </a:spcBef>
              <a:spcAft>
                <a:spcPts val="0"/>
              </a:spcAft>
              <a:buNone/>
            </a:pPr>
            <a:r>
              <a:rPr lang="en" sz="1900" u="sng">
                <a:solidFill>
                  <a:schemeClr val="dk2"/>
                </a:solidFill>
                <a:latin typeface="Calibri"/>
                <a:ea typeface="Calibri"/>
                <a:cs typeface="Calibri"/>
                <a:sym typeface="Calibri"/>
              </a:rPr>
              <a:t>Object Pose</a:t>
            </a:r>
            <a:r>
              <a:rPr lang="en" sz="1900">
                <a:solidFill>
                  <a:schemeClr val="dk2"/>
                </a:solidFill>
                <a:latin typeface="Calibri"/>
                <a:ea typeface="Calibri"/>
                <a:cs typeface="Calibri"/>
                <a:sym typeface="Calibri"/>
              </a:rPr>
              <a:t> - the position and orientation of an object. Not every semantic type has an orientation independent of an Observer.</a:t>
            </a:r>
            <a:endParaRPr sz="1900">
              <a:solidFill>
                <a:schemeClr val="dk2"/>
              </a:solidFill>
              <a:latin typeface="Calibri"/>
              <a:ea typeface="Calibri"/>
              <a:cs typeface="Calibri"/>
              <a:sym typeface="Calibri"/>
            </a:endParaRPr>
          </a:p>
          <a:p>
            <a:pPr marL="0" lvl="0" indent="0" algn="just" rtl="0">
              <a:spcBef>
                <a:spcPts val="0"/>
              </a:spcBef>
              <a:spcAft>
                <a:spcPts val="0"/>
              </a:spcAft>
              <a:buNone/>
            </a:pPr>
            <a:endParaRPr sz="1900">
              <a:solidFill>
                <a:schemeClr val="dk2"/>
              </a:solidFill>
              <a:latin typeface="Calibri"/>
              <a:ea typeface="Calibri"/>
              <a:cs typeface="Calibri"/>
              <a:sym typeface="Calibri"/>
            </a:endParaRPr>
          </a:p>
        </p:txBody>
      </p:sp>
      <p:pic>
        <p:nvPicPr>
          <p:cNvPr id="140" name="Google Shape;140;p24"/>
          <p:cNvPicPr preferRelativeResize="0"/>
          <p:nvPr/>
        </p:nvPicPr>
        <p:blipFill>
          <a:blip r:embed="rId3">
            <a:alphaModFix/>
          </a:blip>
          <a:stretch>
            <a:fillRect/>
          </a:stretch>
        </p:blipFill>
        <p:spPr>
          <a:xfrm>
            <a:off x="463500" y="1616700"/>
            <a:ext cx="2028573" cy="29553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5"/>
          <p:cNvSpPr txBox="1">
            <a:spLocks noGrp="1"/>
          </p:cNvSpPr>
          <p:nvPr>
            <p:ph type="ctrTitle"/>
          </p:nvPr>
        </p:nvSpPr>
        <p:spPr>
          <a:xfrm>
            <a:off x="311700" y="744575"/>
            <a:ext cx="8520600" cy="740700"/>
          </a:xfrm>
          <a:prstGeom prst="rect">
            <a:avLst/>
          </a:prstGeom>
        </p:spPr>
        <p:txBody>
          <a:bodyPr spcFirstLastPara="1" wrap="square" lIns="91425" tIns="91425" rIns="91425" bIns="91425" anchor="b" anchorCtr="0">
            <a:normAutofit fontScale="90000"/>
          </a:bodyPr>
          <a:lstStyle/>
          <a:p>
            <a:pPr marL="0" lvl="0" indent="0" algn="ctr" rtl="0">
              <a:spcBef>
                <a:spcPts val="0"/>
              </a:spcBef>
              <a:spcAft>
                <a:spcPts val="0"/>
              </a:spcAft>
              <a:buNone/>
            </a:pPr>
            <a:r>
              <a:rPr lang="en"/>
              <a:t>Subject Poses</a:t>
            </a:r>
            <a:endParaRPr/>
          </a:p>
        </p:txBody>
      </p:sp>
      <p:sp>
        <p:nvSpPr>
          <p:cNvPr id="146" name="Google Shape;146;p25"/>
          <p:cNvSpPr txBox="1"/>
          <p:nvPr/>
        </p:nvSpPr>
        <p:spPr>
          <a:xfrm>
            <a:off x="3433400" y="1600200"/>
            <a:ext cx="5253300" cy="31092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 sz="1900">
                <a:solidFill>
                  <a:schemeClr val="dk2"/>
                </a:solidFill>
                <a:latin typeface="Calibri"/>
                <a:ea typeface="Calibri"/>
                <a:cs typeface="Calibri"/>
                <a:sym typeface="Calibri"/>
              </a:rPr>
              <a:t>A Subject Pose is defined by the position of a detected object with respect to a visual system’s Orientation or direction of view.</a:t>
            </a:r>
            <a:endParaRPr sz="1900">
              <a:solidFill>
                <a:schemeClr val="dk2"/>
              </a:solidFill>
              <a:latin typeface="Calibri"/>
              <a:ea typeface="Calibri"/>
              <a:cs typeface="Calibri"/>
              <a:sym typeface="Calibri"/>
            </a:endParaRPr>
          </a:p>
          <a:p>
            <a:pPr marL="0" lvl="0" indent="0" algn="just" rtl="0">
              <a:spcBef>
                <a:spcPts val="0"/>
              </a:spcBef>
              <a:spcAft>
                <a:spcPts val="0"/>
              </a:spcAft>
              <a:buNone/>
            </a:pPr>
            <a:endParaRPr sz="1900">
              <a:solidFill>
                <a:schemeClr val="dk2"/>
              </a:solidFill>
              <a:latin typeface="Calibri"/>
              <a:ea typeface="Calibri"/>
              <a:cs typeface="Calibri"/>
              <a:sym typeface="Calibri"/>
            </a:endParaRPr>
          </a:p>
          <a:p>
            <a:pPr marL="0" lvl="0" indent="0" algn="just" rtl="0">
              <a:spcBef>
                <a:spcPts val="0"/>
              </a:spcBef>
              <a:spcAft>
                <a:spcPts val="0"/>
              </a:spcAft>
              <a:buNone/>
            </a:pPr>
            <a:r>
              <a:rPr lang="en" sz="1900">
                <a:solidFill>
                  <a:schemeClr val="dk2"/>
                </a:solidFill>
                <a:latin typeface="Calibri"/>
                <a:ea typeface="Calibri"/>
                <a:cs typeface="Calibri"/>
                <a:sym typeface="Calibri"/>
              </a:rPr>
              <a:t>In this scene, the centre of the visual system is in the Car and oriented toward the Boy. There are other detected objects in the scene (Bench, Bird, Tree…) that have the same centre but a different orientation. Those different orientations define a set of Subject Poses.</a:t>
            </a:r>
            <a:endParaRPr sz="1900">
              <a:solidFill>
                <a:schemeClr val="dk2"/>
              </a:solidFill>
              <a:latin typeface="Calibri"/>
              <a:ea typeface="Calibri"/>
              <a:cs typeface="Calibri"/>
              <a:sym typeface="Calibri"/>
            </a:endParaRPr>
          </a:p>
        </p:txBody>
      </p:sp>
      <p:pic>
        <p:nvPicPr>
          <p:cNvPr id="147" name="Google Shape;147;p25"/>
          <p:cNvPicPr preferRelativeResize="0"/>
          <p:nvPr/>
        </p:nvPicPr>
        <p:blipFill>
          <a:blip r:embed="rId3">
            <a:alphaModFix/>
          </a:blip>
          <a:stretch>
            <a:fillRect/>
          </a:stretch>
        </p:blipFill>
        <p:spPr>
          <a:xfrm>
            <a:off x="463500" y="1600200"/>
            <a:ext cx="2520462" cy="297179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26"/>
          <p:cNvSpPr txBox="1">
            <a:spLocks noGrp="1"/>
          </p:cNvSpPr>
          <p:nvPr>
            <p:ph type="ctrTitle"/>
          </p:nvPr>
        </p:nvSpPr>
        <p:spPr>
          <a:xfrm>
            <a:off x="311700" y="744575"/>
            <a:ext cx="8520600" cy="740700"/>
          </a:xfrm>
          <a:prstGeom prst="rect">
            <a:avLst/>
          </a:prstGeom>
        </p:spPr>
        <p:txBody>
          <a:bodyPr spcFirstLastPara="1" wrap="square" lIns="91425" tIns="91425" rIns="91425" bIns="91425" anchor="b" anchorCtr="0">
            <a:normAutofit fontScale="90000"/>
          </a:bodyPr>
          <a:lstStyle/>
          <a:p>
            <a:pPr marL="0" lvl="0" indent="0" algn="ctr" rtl="0">
              <a:spcBef>
                <a:spcPts val="0"/>
              </a:spcBef>
              <a:spcAft>
                <a:spcPts val="0"/>
              </a:spcAft>
              <a:buNone/>
            </a:pPr>
            <a:r>
              <a:rPr lang="en"/>
              <a:t>(Detected) Object Poses</a:t>
            </a:r>
            <a:endParaRPr/>
          </a:p>
        </p:txBody>
      </p:sp>
      <p:pic>
        <p:nvPicPr>
          <p:cNvPr id="153" name="Google Shape;153;p26"/>
          <p:cNvPicPr preferRelativeResize="0"/>
          <p:nvPr/>
        </p:nvPicPr>
        <p:blipFill>
          <a:blip r:embed="rId3">
            <a:alphaModFix/>
          </a:blip>
          <a:stretch>
            <a:fillRect/>
          </a:stretch>
        </p:blipFill>
        <p:spPr>
          <a:xfrm>
            <a:off x="463500" y="1608450"/>
            <a:ext cx="1520775" cy="2971801"/>
          </a:xfrm>
          <a:prstGeom prst="rect">
            <a:avLst/>
          </a:prstGeom>
          <a:noFill/>
          <a:ln>
            <a:noFill/>
          </a:ln>
        </p:spPr>
      </p:pic>
      <p:sp>
        <p:nvSpPr>
          <p:cNvPr id="154" name="Google Shape;154;p26"/>
          <p:cNvSpPr txBox="1"/>
          <p:nvPr/>
        </p:nvSpPr>
        <p:spPr>
          <a:xfrm>
            <a:off x="3532150" y="1608450"/>
            <a:ext cx="5154600" cy="31092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Clr>
                <a:schemeClr val="dk1"/>
              </a:buClr>
              <a:buSzPts val="1100"/>
              <a:buFont typeface="Arial"/>
              <a:buNone/>
            </a:pPr>
            <a:r>
              <a:rPr lang="en" sz="1900">
                <a:solidFill>
                  <a:schemeClr val="dk2"/>
                </a:solidFill>
                <a:latin typeface="Calibri"/>
                <a:ea typeface="Calibri"/>
                <a:cs typeface="Calibri"/>
                <a:sym typeface="Calibri"/>
              </a:rPr>
              <a:t>Objects have different semantic types when perceived by humans or detected by neural network models. Some semantic types have a natural structure that gives them both position and orientation - a natural or intrinsic Pose.</a:t>
            </a:r>
            <a:endParaRPr sz="1900">
              <a:solidFill>
                <a:schemeClr val="dk2"/>
              </a:solidFill>
              <a:latin typeface="Calibri"/>
              <a:ea typeface="Calibri"/>
              <a:cs typeface="Calibri"/>
              <a:sym typeface="Calibri"/>
            </a:endParaRPr>
          </a:p>
          <a:p>
            <a:pPr marL="0" lvl="0" indent="0" algn="just" rtl="0">
              <a:spcBef>
                <a:spcPts val="0"/>
              </a:spcBef>
              <a:spcAft>
                <a:spcPts val="0"/>
              </a:spcAft>
              <a:buNone/>
            </a:pPr>
            <a:endParaRPr sz="1900">
              <a:solidFill>
                <a:schemeClr val="dk2"/>
              </a:solidFill>
              <a:latin typeface="Calibri"/>
              <a:ea typeface="Calibri"/>
              <a:cs typeface="Calibri"/>
              <a:sym typeface="Calibri"/>
            </a:endParaRPr>
          </a:p>
          <a:p>
            <a:pPr marL="0" lvl="0" indent="0" algn="just" rtl="0">
              <a:spcBef>
                <a:spcPts val="0"/>
              </a:spcBef>
              <a:spcAft>
                <a:spcPts val="0"/>
              </a:spcAft>
              <a:buNone/>
            </a:pPr>
            <a:r>
              <a:rPr lang="en" sz="1900">
                <a:solidFill>
                  <a:schemeClr val="dk2"/>
                </a:solidFill>
                <a:latin typeface="Calibri"/>
                <a:ea typeface="Calibri"/>
                <a:cs typeface="Calibri"/>
                <a:sym typeface="Calibri"/>
              </a:rPr>
              <a:t>If an Observer can detect the natural Pose of an object (left car) while the Observer has a view of the object (right car) as a Subject, the object will have two different Poses at the same time.</a:t>
            </a:r>
            <a:endParaRPr sz="1900">
              <a:solidFill>
                <a:schemeClr val="dk2"/>
              </a:solidFill>
              <a:latin typeface="Calibri"/>
              <a:ea typeface="Calibri"/>
              <a:cs typeface="Calibri"/>
              <a:sym typeface="Calibri"/>
            </a:endParaRPr>
          </a:p>
        </p:txBody>
      </p:sp>
      <p:pic>
        <p:nvPicPr>
          <p:cNvPr id="155" name="Google Shape;155;p26"/>
          <p:cNvPicPr preferRelativeResize="0"/>
          <p:nvPr/>
        </p:nvPicPr>
        <p:blipFill>
          <a:blip r:embed="rId4">
            <a:alphaModFix/>
          </a:blip>
          <a:stretch>
            <a:fillRect/>
          </a:stretch>
        </p:blipFill>
        <p:spPr>
          <a:xfrm>
            <a:off x="1984275" y="1608450"/>
            <a:ext cx="1340725" cy="297179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27"/>
          <p:cNvSpPr txBox="1">
            <a:spLocks noGrp="1"/>
          </p:cNvSpPr>
          <p:nvPr>
            <p:ph type="ctrTitle"/>
          </p:nvPr>
        </p:nvSpPr>
        <p:spPr>
          <a:xfrm>
            <a:off x="311700" y="744575"/>
            <a:ext cx="8520600" cy="740700"/>
          </a:xfrm>
          <a:prstGeom prst="rect">
            <a:avLst/>
          </a:prstGeom>
        </p:spPr>
        <p:txBody>
          <a:bodyPr spcFirstLastPara="1" wrap="square" lIns="91425" tIns="91425" rIns="91425" bIns="91425" anchor="b" anchorCtr="0">
            <a:normAutofit fontScale="90000"/>
          </a:bodyPr>
          <a:lstStyle/>
          <a:p>
            <a:pPr marL="0" lvl="0" indent="0" algn="ctr" rtl="0">
              <a:spcBef>
                <a:spcPts val="0"/>
              </a:spcBef>
              <a:spcAft>
                <a:spcPts val="0"/>
              </a:spcAft>
              <a:buNone/>
            </a:pPr>
            <a:r>
              <a:rPr lang="en"/>
              <a:t>(Induced) Object Poses</a:t>
            </a:r>
            <a:endParaRPr/>
          </a:p>
        </p:txBody>
      </p:sp>
      <p:pic>
        <p:nvPicPr>
          <p:cNvPr id="161" name="Google Shape;161;p27"/>
          <p:cNvPicPr preferRelativeResize="0"/>
          <p:nvPr/>
        </p:nvPicPr>
        <p:blipFill>
          <a:blip r:embed="rId3">
            <a:alphaModFix/>
          </a:blip>
          <a:stretch>
            <a:fillRect/>
          </a:stretch>
        </p:blipFill>
        <p:spPr>
          <a:xfrm>
            <a:off x="463500" y="1600200"/>
            <a:ext cx="1977218" cy="2971799"/>
          </a:xfrm>
          <a:prstGeom prst="rect">
            <a:avLst/>
          </a:prstGeom>
          <a:noFill/>
          <a:ln>
            <a:noFill/>
          </a:ln>
        </p:spPr>
      </p:pic>
      <p:sp>
        <p:nvSpPr>
          <p:cNvPr id="162" name="Google Shape;162;p27"/>
          <p:cNvSpPr txBox="1"/>
          <p:nvPr/>
        </p:nvSpPr>
        <p:spPr>
          <a:xfrm>
            <a:off x="2931375" y="1600200"/>
            <a:ext cx="5755500" cy="31092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 sz="1900">
                <a:solidFill>
                  <a:schemeClr val="dk2"/>
                </a:solidFill>
                <a:latin typeface="Calibri"/>
                <a:ea typeface="Calibri"/>
                <a:cs typeface="Calibri"/>
                <a:sym typeface="Calibri"/>
              </a:rPr>
              <a:t>Some semantic types do </a:t>
            </a:r>
            <a:r>
              <a:rPr lang="en" sz="1900" u="sng">
                <a:solidFill>
                  <a:schemeClr val="dk2"/>
                </a:solidFill>
                <a:latin typeface="Calibri"/>
                <a:ea typeface="Calibri"/>
                <a:cs typeface="Calibri"/>
                <a:sym typeface="Calibri"/>
              </a:rPr>
              <a:t>not</a:t>
            </a:r>
            <a:r>
              <a:rPr lang="en" sz="1900">
                <a:solidFill>
                  <a:schemeClr val="dk2"/>
                </a:solidFill>
                <a:latin typeface="Calibri"/>
                <a:ea typeface="Calibri"/>
                <a:cs typeface="Calibri"/>
                <a:sym typeface="Calibri"/>
              </a:rPr>
              <a:t> have a natural structure that enables them to have a corresponding natural or intrinsic Pose. </a:t>
            </a:r>
            <a:endParaRPr sz="1900">
              <a:solidFill>
                <a:schemeClr val="dk2"/>
              </a:solidFill>
              <a:latin typeface="Calibri"/>
              <a:ea typeface="Calibri"/>
              <a:cs typeface="Calibri"/>
              <a:sym typeface="Calibri"/>
            </a:endParaRPr>
          </a:p>
          <a:p>
            <a:pPr marL="0" lvl="0" indent="0" algn="just" rtl="0">
              <a:spcBef>
                <a:spcPts val="0"/>
              </a:spcBef>
              <a:spcAft>
                <a:spcPts val="0"/>
              </a:spcAft>
              <a:buNone/>
            </a:pPr>
            <a:endParaRPr sz="1900">
              <a:solidFill>
                <a:schemeClr val="dk2"/>
              </a:solidFill>
              <a:latin typeface="Calibri"/>
              <a:ea typeface="Calibri"/>
              <a:cs typeface="Calibri"/>
              <a:sym typeface="Calibri"/>
            </a:endParaRPr>
          </a:p>
          <a:p>
            <a:pPr marL="0" lvl="0" indent="0" algn="just" rtl="0">
              <a:spcBef>
                <a:spcPts val="0"/>
              </a:spcBef>
              <a:spcAft>
                <a:spcPts val="0"/>
              </a:spcAft>
              <a:buNone/>
            </a:pPr>
            <a:r>
              <a:rPr lang="en" sz="1900">
                <a:solidFill>
                  <a:schemeClr val="dk2"/>
                </a:solidFill>
                <a:latin typeface="Calibri"/>
                <a:ea typeface="Calibri"/>
                <a:cs typeface="Calibri"/>
                <a:sym typeface="Calibri"/>
              </a:rPr>
              <a:t>For example, a Tree or a Rock does not have a Pose. </a:t>
            </a:r>
            <a:endParaRPr sz="1900">
              <a:solidFill>
                <a:schemeClr val="dk2"/>
              </a:solidFill>
              <a:latin typeface="Calibri"/>
              <a:ea typeface="Calibri"/>
              <a:cs typeface="Calibri"/>
              <a:sym typeface="Calibri"/>
            </a:endParaRPr>
          </a:p>
          <a:p>
            <a:pPr marL="0" lvl="0" indent="0" algn="just" rtl="0">
              <a:spcBef>
                <a:spcPts val="0"/>
              </a:spcBef>
              <a:spcAft>
                <a:spcPts val="0"/>
              </a:spcAft>
              <a:buNone/>
            </a:pPr>
            <a:endParaRPr sz="1900">
              <a:solidFill>
                <a:schemeClr val="dk2"/>
              </a:solidFill>
              <a:latin typeface="Calibri"/>
              <a:ea typeface="Calibri"/>
              <a:cs typeface="Calibri"/>
              <a:sym typeface="Calibri"/>
            </a:endParaRPr>
          </a:p>
          <a:p>
            <a:pPr marL="0" lvl="0" indent="0" algn="just" rtl="0">
              <a:spcBef>
                <a:spcPts val="0"/>
              </a:spcBef>
              <a:spcAft>
                <a:spcPts val="0"/>
              </a:spcAft>
              <a:buNone/>
            </a:pPr>
            <a:r>
              <a:rPr lang="en" sz="1900">
                <a:solidFill>
                  <a:schemeClr val="dk2"/>
                </a:solidFill>
                <a:latin typeface="Calibri"/>
                <a:ea typeface="Calibri"/>
                <a:cs typeface="Calibri"/>
                <a:sym typeface="Calibri"/>
              </a:rPr>
              <a:t>An Observer can </a:t>
            </a:r>
            <a:r>
              <a:rPr lang="en" sz="1900" i="1">
                <a:solidFill>
                  <a:schemeClr val="dk2"/>
                </a:solidFill>
                <a:latin typeface="Calibri"/>
                <a:ea typeface="Calibri"/>
                <a:cs typeface="Calibri"/>
                <a:sym typeface="Calibri"/>
              </a:rPr>
              <a:t>induce</a:t>
            </a:r>
            <a:r>
              <a:rPr lang="en" sz="1900">
                <a:solidFill>
                  <a:schemeClr val="dk2"/>
                </a:solidFill>
                <a:latin typeface="Calibri"/>
                <a:ea typeface="Calibri"/>
                <a:cs typeface="Calibri"/>
                <a:sym typeface="Calibri"/>
              </a:rPr>
              <a:t> an Orientation, based on the direction toward the observer. This induced Object Pose is only meaningful when the Observer position is also specified.</a:t>
            </a:r>
            <a:endParaRPr sz="1900">
              <a:solidFill>
                <a:schemeClr val="dk2"/>
              </a:solidFill>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28"/>
          <p:cNvSpPr txBox="1"/>
          <p:nvPr/>
        </p:nvSpPr>
        <p:spPr>
          <a:xfrm>
            <a:off x="463500" y="1566925"/>
            <a:ext cx="8223300" cy="32325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 sz="1800">
                <a:solidFill>
                  <a:schemeClr val="dk2"/>
                </a:solidFill>
              </a:rPr>
              <a:t>There is a wide range of applications. Most automate attention-intensive monitoring of human activities. The final presentation in this series covers applications that fall within the domain of artificial perception:</a:t>
            </a:r>
            <a:endParaRPr sz="1800">
              <a:solidFill>
                <a:schemeClr val="dk2"/>
              </a:solidFill>
            </a:endParaRPr>
          </a:p>
          <a:p>
            <a:pPr marL="0" lvl="0" indent="0" algn="l" rtl="0">
              <a:spcBef>
                <a:spcPts val="0"/>
              </a:spcBef>
              <a:spcAft>
                <a:spcPts val="0"/>
              </a:spcAft>
              <a:buNone/>
            </a:pPr>
            <a:endParaRPr sz="1800">
              <a:solidFill>
                <a:schemeClr val="dk2"/>
              </a:solidFill>
            </a:endParaRPr>
          </a:p>
          <a:p>
            <a:pPr marL="457200" lvl="0" indent="-342900" algn="l" rtl="0">
              <a:spcBef>
                <a:spcPts val="0"/>
              </a:spcBef>
              <a:spcAft>
                <a:spcPts val="0"/>
              </a:spcAft>
              <a:buClr>
                <a:schemeClr val="dk2"/>
              </a:buClr>
              <a:buSzPts val="1800"/>
              <a:buChar char="●"/>
            </a:pPr>
            <a:r>
              <a:rPr lang="en" sz="1800">
                <a:solidFill>
                  <a:schemeClr val="dk2"/>
                </a:solidFill>
              </a:rPr>
              <a:t>Surveillance, Reconnaissance, and Navigation</a:t>
            </a:r>
            <a:endParaRPr sz="1800">
              <a:solidFill>
                <a:schemeClr val="dk2"/>
              </a:solidFill>
            </a:endParaRPr>
          </a:p>
          <a:p>
            <a:pPr marL="457200" lvl="0" indent="-342900" algn="l" rtl="0">
              <a:spcBef>
                <a:spcPts val="0"/>
              </a:spcBef>
              <a:spcAft>
                <a:spcPts val="0"/>
              </a:spcAft>
              <a:buClr>
                <a:schemeClr val="dk2"/>
              </a:buClr>
              <a:buSzPts val="1800"/>
              <a:buChar char="●"/>
            </a:pPr>
            <a:r>
              <a:rPr lang="en" sz="1800">
                <a:solidFill>
                  <a:schemeClr val="dk2"/>
                </a:solidFill>
              </a:rPr>
              <a:t>Collision Avoidance and Threat Prediction</a:t>
            </a:r>
            <a:endParaRPr sz="1800">
              <a:solidFill>
                <a:schemeClr val="dk2"/>
              </a:solidFill>
            </a:endParaRPr>
          </a:p>
          <a:p>
            <a:pPr marL="457200" lvl="0" indent="-342900" algn="l" rtl="0">
              <a:spcBef>
                <a:spcPts val="0"/>
              </a:spcBef>
              <a:spcAft>
                <a:spcPts val="0"/>
              </a:spcAft>
              <a:buClr>
                <a:schemeClr val="dk2"/>
              </a:buClr>
              <a:buSzPts val="1800"/>
              <a:buChar char="●"/>
            </a:pPr>
            <a:r>
              <a:rPr lang="en" sz="1800">
                <a:solidFill>
                  <a:schemeClr val="dk2"/>
                </a:solidFill>
              </a:rPr>
              <a:t>Crop Inspection</a:t>
            </a:r>
            <a:endParaRPr sz="1800">
              <a:solidFill>
                <a:schemeClr val="dk2"/>
              </a:solidFill>
            </a:endParaRPr>
          </a:p>
          <a:p>
            <a:pPr marL="457200" lvl="0" indent="-342900" algn="l" rtl="0">
              <a:spcBef>
                <a:spcPts val="0"/>
              </a:spcBef>
              <a:spcAft>
                <a:spcPts val="0"/>
              </a:spcAft>
              <a:buClr>
                <a:schemeClr val="dk2"/>
              </a:buClr>
              <a:buSzPts val="1800"/>
              <a:buChar char="●"/>
            </a:pPr>
            <a:r>
              <a:rPr lang="en" sz="1800">
                <a:solidFill>
                  <a:schemeClr val="dk2"/>
                </a:solidFill>
              </a:rPr>
              <a:t>Autonomous Vehicles</a:t>
            </a:r>
            <a:endParaRPr sz="1800">
              <a:solidFill>
                <a:schemeClr val="dk2"/>
              </a:solidFill>
            </a:endParaRPr>
          </a:p>
          <a:p>
            <a:pPr marL="457200" lvl="0" indent="-342900" algn="l" rtl="0">
              <a:spcBef>
                <a:spcPts val="0"/>
              </a:spcBef>
              <a:spcAft>
                <a:spcPts val="0"/>
              </a:spcAft>
              <a:buClr>
                <a:schemeClr val="dk2"/>
              </a:buClr>
              <a:buSzPts val="1800"/>
              <a:buChar char="●"/>
            </a:pPr>
            <a:r>
              <a:rPr lang="en" sz="1800">
                <a:solidFill>
                  <a:schemeClr val="dk2"/>
                </a:solidFill>
              </a:rPr>
              <a:t>Environmental Inventory and Monitoring</a:t>
            </a:r>
            <a:endParaRPr sz="1800">
              <a:solidFill>
                <a:schemeClr val="dk2"/>
              </a:solidFill>
            </a:endParaRPr>
          </a:p>
          <a:p>
            <a:pPr marL="457200" lvl="0" indent="-342900" algn="l" rtl="0">
              <a:spcBef>
                <a:spcPts val="0"/>
              </a:spcBef>
              <a:spcAft>
                <a:spcPts val="0"/>
              </a:spcAft>
              <a:buClr>
                <a:schemeClr val="dk2"/>
              </a:buClr>
              <a:buSzPts val="1800"/>
              <a:buChar char="●"/>
            </a:pPr>
            <a:r>
              <a:rPr lang="en" sz="1800">
                <a:solidFill>
                  <a:schemeClr val="dk2"/>
                </a:solidFill>
              </a:rPr>
              <a:t>Tracking</a:t>
            </a:r>
            <a:endParaRPr sz="1800">
              <a:solidFill>
                <a:schemeClr val="dk2"/>
              </a:solidFill>
            </a:endParaRPr>
          </a:p>
          <a:p>
            <a:pPr marL="457200" lvl="0" indent="-342900" algn="l" rtl="0">
              <a:spcBef>
                <a:spcPts val="0"/>
              </a:spcBef>
              <a:spcAft>
                <a:spcPts val="0"/>
              </a:spcAft>
              <a:buClr>
                <a:schemeClr val="dk2"/>
              </a:buClr>
              <a:buSzPts val="1800"/>
              <a:buChar char="●"/>
            </a:pPr>
            <a:r>
              <a:rPr lang="en" sz="1800">
                <a:solidFill>
                  <a:schemeClr val="dk2"/>
                </a:solidFill>
              </a:rPr>
              <a:t>Privacy Protection - Avatar Substitution</a:t>
            </a:r>
            <a:endParaRPr sz="1800">
              <a:solidFill>
                <a:schemeClr val="dk2"/>
              </a:solidFill>
            </a:endParaRPr>
          </a:p>
        </p:txBody>
      </p:sp>
      <p:pic>
        <p:nvPicPr>
          <p:cNvPr id="168" name="Google Shape;168;p28"/>
          <p:cNvPicPr preferRelativeResize="0"/>
          <p:nvPr/>
        </p:nvPicPr>
        <p:blipFill>
          <a:blip r:embed="rId3">
            <a:alphaModFix/>
          </a:blip>
          <a:stretch>
            <a:fillRect/>
          </a:stretch>
        </p:blipFill>
        <p:spPr>
          <a:xfrm>
            <a:off x="5309100" y="3303625"/>
            <a:ext cx="979821" cy="799225"/>
          </a:xfrm>
          <a:prstGeom prst="rect">
            <a:avLst/>
          </a:prstGeom>
          <a:noFill/>
          <a:ln>
            <a:noFill/>
          </a:ln>
        </p:spPr>
      </p:pic>
      <p:sp>
        <p:nvSpPr>
          <p:cNvPr id="169" name="Google Shape;169;p28"/>
          <p:cNvSpPr txBox="1">
            <a:spLocks noGrp="1"/>
          </p:cNvSpPr>
          <p:nvPr>
            <p:ph type="ctrTitle"/>
          </p:nvPr>
        </p:nvSpPr>
        <p:spPr>
          <a:xfrm>
            <a:off x="311700" y="744575"/>
            <a:ext cx="8520600" cy="740700"/>
          </a:xfrm>
          <a:prstGeom prst="rect">
            <a:avLst/>
          </a:prstGeom>
        </p:spPr>
        <p:txBody>
          <a:bodyPr spcFirstLastPara="1" wrap="square" lIns="91425" tIns="91425" rIns="91425" bIns="91425" anchor="b" anchorCtr="0">
            <a:normAutofit fontScale="90000"/>
          </a:bodyPr>
          <a:lstStyle/>
          <a:p>
            <a:pPr marL="0" lvl="0" indent="0" algn="ctr" rtl="0">
              <a:spcBef>
                <a:spcPts val="0"/>
              </a:spcBef>
              <a:spcAft>
                <a:spcPts val="0"/>
              </a:spcAft>
              <a:buNone/>
            </a:pPr>
            <a:r>
              <a:rPr lang="en"/>
              <a:t>Using Poses</a:t>
            </a:r>
            <a:endParaRPr/>
          </a:p>
        </p:txBody>
      </p:sp>
      <p:pic>
        <p:nvPicPr>
          <p:cNvPr id="170" name="Google Shape;170;p28"/>
          <p:cNvPicPr preferRelativeResize="0"/>
          <p:nvPr/>
        </p:nvPicPr>
        <p:blipFill>
          <a:blip r:embed="rId4">
            <a:alphaModFix/>
          </a:blip>
          <a:stretch>
            <a:fillRect/>
          </a:stretch>
        </p:blipFill>
        <p:spPr>
          <a:xfrm>
            <a:off x="7492700" y="2463925"/>
            <a:ext cx="790851" cy="797885"/>
          </a:xfrm>
          <a:prstGeom prst="rect">
            <a:avLst/>
          </a:prstGeom>
          <a:noFill/>
          <a:ln>
            <a:noFill/>
          </a:ln>
        </p:spPr>
      </p:pic>
      <p:pic>
        <p:nvPicPr>
          <p:cNvPr id="171" name="Google Shape;171;p28"/>
          <p:cNvPicPr preferRelativeResize="0"/>
          <p:nvPr/>
        </p:nvPicPr>
        <p:blipFill>
          <a:blip r:embed="rId5">
            <a:alphaModFix/>
          </a:blip>
          <a:stretch>
            <a:fillRect/>
          </a:stretch>
        </p:blipFill>
        <p:spPr>
          <a:xfrm>
            <a:off x="7755900" y="3303637"/>
            <a:ext cx="897025" cy="1298150"/>
          </a:xfrm>
          <a:prstGeom prst="rect">
            <a:avLst/>
          </a:prstGeom>
          <a:noFill/>
          <a:ln>
            <a:noFill/>
          </a:ln>
        </p:spPr>
      </p:pic>
      <p:pic>
        <p:nvPicPr>
          <p:cNvPr id="172" name="Google Shape;172;p28"/>
          <p:cNvPicPr preferRelativeResize="0"/>
          <p:nvPr/>
        </p:nvPicPr>
        <p:blipFill>
          <a:blip r:embed="rId6">
            <a:alphaModFix/>
          </a:blip>
          <a:stretch>
            <a:fillRect/>
          </a:stretch>
        </p:blipFill>
        <p:spPr>
          <a:xfrm>
            <a:off x="6427551" y="2734800"/>
            <a:ext cx="790850" cy="799225"/>
          </a:xfrm>
          <a:prstGeom prst="rect">
            <a:avLst/>
          </a:prstGeom>
          <a:noFill/>
          <a:ln>
            <a:noFill/>
          </a:ln>
        </p:spPr>
      </p:pic>
      <p:pic>
        <p:nvPicPr>
          <p:cNvPr id="173" name="Google Shape;173;p28"/>
          <p:cNvPicPr preferRelativeResize="0"/>
          <p:nvPr/>
        </p:nvPicPr>
        <p:blipFill>
          <a:blip r:embed="rId7">
            <a:alphaModFix/>
          </a:blip>
          <a:stretch>
            <a:fillRect/>
          </a:stretch>
        </p:blipFill>
        <p:spPr>
          <a:xfrm>
            <a:off x="6548299" y="3728996"/>
            <a:ext cx="790850" cy="73627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29"/>
          <p:cNvSpPr txBox="1">
            <a:spLocks noGrp="1"/>
          </p:cNvSpPr>
          <p:nvPr>
            <p:ph type="ctrTitle"/>
          </p:nvPr>
        </p:nvSpPr>
        <p:spPr>
          <a:xfrm>
            <a:off x="311700" y="744575"/>
            <a:ext cx="8520600" cy="740700"/>
          </a:xfrm>
          <a:prstGeom prst="rect">
            <a:avLst/>
          </a:prstGeom>
        </p:spPr>
        <p:txBody>
          <a:bodyPr spcFirstLastPara="1" wrap="square" lIns="91425" tIns="91425" rIns="91425" bIns="91425" anchor="b" anchorCtr="0">
            <a:normAutofit fontScale="90000"/>
          </a:bodyPr>
          <a:lstStyle/>
          <a:p>
            <a:pPr marL="0" lvl="0" indent="0" algn="ctr" rtl="0">
              <a:spcBef>
                <a:spcPts val="0"/>
              </a:spcBef>
              <a:spcAft>
                <a:spcPts val="0"/>
              </a:spcAft>
              <a:buNone/>
            </a:pPr>
            <a:r>
              <a:rPr lang="en">
                <a:latin typeface="Calibri"/>
                <a:ea typeface="Calibri"/>
                <a:cs typeface="Calibri"/>
                <a:sym typeface="Calibri"/>
              </a:rPr>
              <a:t>References: Overview</a:t>
            </a:r>
            <a:endParaRPr>
              <a:latin typeface="Calibri"/>
              <a:ea typeface="Calibri"/>
              <a:cs typeface="Calibri"/>
              <a:sym typeface="Calibri"/>
            </a:endParaRPr>
          </a:p>
        </p:txBody>
      </p:sp>
      <p:sp>
        <p:nvSpPr>
          <p:cNvPr id="179" name="Google Shape;179;p29"/>
          <p:cNvSpPr txBox="1"/>
          <p:nvPr/>
        </p:nvSpPr>
        <p:spPr>
          <a:xfrm>
            <a:off x="167775" y="1761675"/>
            <a:ext cx="8520600" cy="3080100"/>
          </a:xfrm>
          <a:prstGeom prst="rect">
            <a:avLst/>
          </a:prstGeom>
          <a:noFill/>
          <a:ln>
            <a:noFill/>
          </a:ln>
        </p:spPr>
        <p:txBody>
          <a:bodyPr spcFirstLastPara="1" wrap="square" lIns="91425" tIns="91425" rIns="91425" bIns="91425" anchor="t" anchorCtr="0">
            <a:spAutoFit/>
          </a:bodyPr>
          <a:lstStyle/>
          <a:p>
            <a:pPr marL="457200" lvl="0" indent="-298450" algn="l" rtl="0">
              <a:lnSpc>
                <a:spcPct val="115000"/>
              </a:lnSpc>
              <a:spcBef>
                <a:spcPts val="1200"/>
              </a:spcBef>
              <a:spcAft>
                <a:spcPts val="0"/>
              </a:spcAft>
              <a:buClr>
                <a:schemeClr val="dk1"/>
              </a:buClr>
              <a:buSzPts val="1100"/>
              <a:buChar char="●"/>
            </a:pPr>
            <a:r>
              <a:rPr lang="en" sz="1100" b="1">
                <a:solidFill>
                  <a:schemeClr val="dk1"/>
                </a:solidFill>
                <a:latin typeface="Calibri"/>
                <a:ea typeface="Calibri"/>
                <a:cs typeface="Calibri"/>
                <a:sym typeface="Calibri"/>
              </a:rPr>
              <a:t>Lima &amp; Dill (1990)</a:t>
            </a:r>
            <a:r>
              <a:rPr lang="en" sz="1100">
                <a:solidFill>
                  <a:schemeClr val="dk1"/>
                </a:solidFill>
                <a:latin typeface="Calibri"/>
                <a:ea typeface="Calibri"/>
                <a:cs typeface="Calibri"/>
                <a:sym typeface="Calibri"/>
              </a:rPr>
              <a:t>. Classic review of decisions under predation risk; frames the vigilance–foraging trade-off.</a:t>
            </a:r>
            <a:r>
              <a:rPr lang="en" sz="1100">
                <a:solidFill>
                  <a:schemeClr val="dk1"/>
                </a:solidFill>
                <a:uFill>
                  <a:noFill/>
                </a:uFill>
                <a:latin typeface="Calibri"/>
                <a:ea typeface="Calibri"/>
                <a:cs typeface="Calibri"/>
                <a:sym typeface="Calibri"/>
                <a:hlinkClick r:id="rId3">
                  <a:extLst>
                    <a:ext uri="{A12FA001-AC4F-418D-AE19-62706E023703}">
                      <ahyp:hlinkClr xmlns:ahyp="http://schemas.microsoft.com/office/drawing/2018/hyperlinkcolor" val="tx"/>
                    </a:ext>
                  </a:extLst>
                </a:hlinkClick>
              </a:rPr>
              <a:t> </a:t>
            </a:r>
            <a:r>
              <a:rPr lang="en" sz="1100" u="sng">
                <a:solidFill>
                  <a:schemeClr val="hlink"/>
                </a:solidFill>
                <a:latin typeface="Calibri"/>
                <a:ea typeface="Calibri"/>
                <a:cs typeface="Calibri"/>
                <a:sym typeface="Calibri"/>
                <a:hlinkClick r:id="rId3"/>
              </a:rPr>
              <a:t>gambusia.zo.ncsu.edu</a:t>
            </a:r>
            <a:br>
              <a:rPr lang="en" sz="1100" u="sng">
                <a:solidFill>
                  <a:schemeClr val="hlink"/>
                </a:solidFill>
                <a:latin typeface="Calibri"/>
                <a:ea typeface="Calibri"/>
                <a:cs typeface="Calibri"/>
                <a:sym typeface="Calibri"/>
                <a:hlinkClick r:id="rId3"/>
              </a:rPr>
            </a:br>
            <a:endParaRPr sz="1100" u="sng">
              <a:solidFill>
                <a:schemeClr val="hlink"/>
              </a:solidFill>
              <a:latin typeface="Calibri"/>
              <a:ea typeface="Calibri"/>
              <a:cs typeface="Calibri"/>
              <a:sym typeface="Calibri"/>
            </a:endParaRPr>
          </a:p>
          <a:p>
            <a:pPr marL="457200" lvl="0" indent="-298450" algn="l" rtl="0">
              <a:lnSpc>
                <a:spcPct val="115000"/>
              </a:lnSpc>
              <a:spcBef>
                <a:spcPts val="0"/>
              </a:spcBef>
              <a:spcAft>
                <a:spcPts val="0"/>
              </a:spcAft>
              <a:buClr>
                <a:schemeClr val="dk1"/>
              </a:buClr>
              <a:buSzPts val="1100"/>
              <a:buChar char="●"/>
            </a:pPr>
            <a:r>
              <a:rPr lang="en" sz="1100" b="1">
                <a:solidFill>
                  <a:schemeClr val="dk1"/>
                </a:solidFill>
                <a:latin typeface="Calibri"/>
                <a:ea typeface="Calibri"/>
                <a:cs typeface="Calibri"/>
                <a:sym typeface="Calibri"/>
              </a:rPr>
              <a:t>Lima &amp; Bednekoff (1999/2009)</a:t>
            </a:r>
            <a:r>
              <a:rPr lang="en" sz="1100">
                <a:solidFill>
                  <a:schemeClr val="dk1"/>
                </a:solidFill>
                <a:latin typeface="Calibri"/>
                <a:ea typeface="Calibri"/>
                <a:cs typeface="Calibri"/>
                <a:sym typeface="Calibri"/>
              </a:rPr>
              <a:t>. Risk Allocation Hypothesis and later reassessment; when prey should shift attention across fluctuating danger.</a:t>
            </a:r>
            <a:r>
              <a:rPr lang="en" sz="1100">
                <a:solidFill>
                  <a:schemeClr val="dk1"/>
                </a:solidFill>
                <a:uFill>
                  <a:noFill/>
                </a:uFill>
                <a:latin typeface="Calibri"/>
                <a:ea typeface="Calibri"/>
                <a:cs typeface="Calibri"/>
                <a:sym typeface="Calibri"/>
                <a:hlinkClick r:id="rId4">
                  <a:extLst>
                    <a:ext uri="{A12FA001-AC4F-418D-AE19-62706E023703}">
                      <ahyp:hlinkClr xmlns:ahyp="http://schemas.microsoft.com/office/drawing/2018/hyperlinkcolor" val="tx"/>
                    </a:ext>
                  </a:extLst>
                </a:hlinkClick>
              </a:rPr>
              <a:t> </a:t>
            </a:r>
            <a:r>
              <a:rPr lang="en" sz="1100" u="sng">
                <a:solidFill>
                  <a:schemeClr val="hlink"/>
                </a:solidFill>
                <a:latin typeface="Calibri"/>
                <a:ea typeface="Calibri"/>
                <a:cs typeface="Calibri"/>
                <a:sym typeface="Calibri"/>
                <a:hlinkClick r:id="rId4"/>
              </a:rPr>
              <a:t>Cell</a:t>
            </a:r>
            <a:r>
              <a:rPr lang="en" sz="1100" u="sng">
                <a:solidFill>
                  <a:schemeClr val="hlink"/>
                </a:solidFill>
                <a:latin typeface="Calibri"/>
                <a:ea typeface="Calibri"/>
                <a:cs typeface="Calibri"/>
                <a:sym typeface="Calibri"/>
                <a:hlinkClick r:id="rId5"/>
              </a:rPr>
              <a:t>ScienceDirect</a:t>
            </a:r>
            <a:r>
              <a:rPr lang="en" sz="1100" u="sng">
                <a:solidFill>
                  <a:schemeClr val="hlink"/>
                </a:solidFill>
                <a:latin typeface="Calibri"/>
                <a:ea typeface="Calibri"/>
                <a:cs typeface="Calibri"/>
                <a:sym typeface="Calibri"/>
                <a:hlinkClick r:id="rId6"/>
              </a:rPr>
              <a:t>jstor.org</a:t>
            </a:r>
            <a:br>
              <a:rPr lang="en" sz="1100" u="sng">
                <a:solidFill>
                  <a:schemeClr val="hlink"/>
                </a:solidFill>
                <a:latin typeface="Calibri"/>
                <a:ea typeface="Calibri"/>
                <a:cs typeface="Calibri"/>
                <a:sym typeface="Calibri"/>
                <a:hlinkClick r:id="rId6"/>
              </a:rPr>
            </a:br>
            <a:endParaRPr sz="1100" u="sng">
              <a:solidFill>
                <a:schemeClr val="hlink"/>
              </a:solidFill>
              <a:latin typeface="Calibri"/>
              <a:ea typeface="Calibri"/>
              <a:cs typeface="Calibri"/>
              <a:sym typeface="Calibri"/>
            </a:endParaRPr>
          </a:p>
          <a:p>
            <a:pPr marL="457200" lvl="0" indent="-298450" algn="l" rtl="0">
              <a:lnSpc>
                <a:spcPct val="115000"/>
              </a:lnSpc>
              <a:spcBef>
                <a:spcPts val="0"/>
              </a:spcBef>
              <a:spcAft>
                <a:spcPts val="0"/>
              </a:spcAft>
              <a:buClr>
                <a:schemeClr val="dk1"/>
              </a:buClr>
              <a:buSzPts val="1100"/>
              <a:buChar char="●"/>
            </a:pPr>
            <a:r>
              <a:rPr lang="en" sz="1100" b="1">
                <a:solidFill>
                  <a:schemeClr val="dk1"/>
                </a:solidFill>
                <a:latin typeface="Calibri"/>
                <a:ea typeface="Calibri"/>
                <a:cs typeface="Calibri"/>
                <a:sym typeface="Calibri"/>
              </a:rPr>
              <a:t>Laundré et al. (2010)</a:t>
            </a:r>
            <a:r>
              <a:rPr lang="en" sz="1100">
                <a:solidFill>
                  <a:schemeClr val="dk1"/>
                </a:solidFill>
                <a:latin typeface="Calibri"/>
                <a:ea typeface="Calibri"/>
                <a:cs typeface="Calibri"/>
                <a:sym typeface="Calibri"/>
              </a:rPr>
              <a:t>; </a:t>
            </a:r>
            <a:r>
              <a:rPr lang="en" sz="1100" b="1">
                <a:solidFill>
                  <a:schemeClr val="dk1"/>
                </a:solidFill>
                <a:latin typeface="Calibri"/>
                <a:ea typeface="Calibri"/>
                <a:cs typeface="Calibri"/>
                <a:sym typeface="Calibri"/>
              </a:rPr>
              <a:t>Palmer et al. (2019)</a:t>
            </a:r>
            <a:r>
              <a:rPr lang="en" sz="1100">
                <a:solidFill>
                  <a:schemeClr val="dk1"/>
                </a:solidFill>
                <a:latin typeface="Calibri"/>
                <a:ea typeface="Calibri"/>
                <a:cs typeface="Calibri"/>
                <a:sym typeface="Calibri"/>
              </a:rPr>
              <a:t>; </a:t>
            </a:r>
            <a:r>
              <a:rPr lang="en" sz="1100" b="1">
                <a:solidFill>
                  <a:schemeClr val="dk1"/>
                </a:solidFill>
                <a:latin typeface="Calibri"/>
                <a:ea typeface="Calibri"/>
                <a:cs typeface="Calibri"/>
                <a:sym typeface="Calibri"/>
              </a:rPr>
              <a:t>Gaynor et al. (2017)</a:t>
            </a:r>
            <a:r>
              <a:rPr lang="en" sz="1100">
                <a:solidFill>
                  <a:schemeClr val="dk1"/>
                </a:solidFill>
                <a:latin typeface="Calibri"/>
                <a:ea typeface="Calibri"/>
                <a:cs typeface="Calibri"/>
                <a:sym typeface="Calibri"/>
              </a:rPr>
              <a:t>. “Landscape of fear” concept and updates—spatial patterns of perceived risk shaping posture/vigilance and space use.</a:t>
            </a:r>
            <a:r>
              <a:rPr lang="en" sz="1100">
                <a:solidFill>
                  <a:schemeClr val="dk1"/>
                </a:solidFill>
                <a:uFill>
                  <a:noFill/>
                </a:uFill>
                <a:latin typeface="Calibri"/>
                <a:ea typeface="Calibri"/>
                <a:cs typeface="Calibri"/>
                <a:sym typeface="Calibri"/>
                <a:hlinkClick r:id="rId7">
                  <a:extLst>
                    <a:ext uri="{A12FA001-AC4F-418D-AE19-62706E023703}">
                      <ahyp:hlinkClr xmlns:ahyp="http://schemas.microsoft.com/office/drawing/2018/hyperlinkcolor" val="tx"/>
                    </a:ext>
                  </a:extLst>
                </a:hlinkClick>
              </a:rPr>
              <a:t> </a:t>
            </a:r>
            <a:r>
              <a:rPr lang="en" sz="1100" u="sng">
                <a:solidFill>
                  <a:schemeClr val="hlink"/>
                </a:solidFill>
                <a:latin typeface="Calibri"/>
                <a:ea typeface="Calibri"/>
                <a:cs typeface="Calibri"/>
                <a:sym typeface="Calibri"/>
                <a:hlinkClick r:id="rId7"/>
              </a:rPr>
              <a:t>predatordefense.org</a:t>
            </a:r>
            <a:r>
              <a:rPr lang="en" sz="1100" u="sng">
                <a:solidFill>
                  <a:schemeClr val="hlink"/>
                </a:solidFill>
                <a:latin typeface="Calibri"/>
                <a:ea typeface="Calibri"/>
                <a:cs typeface="Calibri"/>
                <a:sym typeface="Calibri"/>
                <a:hlinkClick r:id="rId8"/>
              </a:rPr>
              <a:t>ScienceDirect</a:t>
            </a:r>
            <a:r>
              <a:rPr lang="en" sz="1100" u="sng">
                <a:solidFill>
                  <a:schemeClr val="hlink"/>
                </a:solidFill>
                <a:latin typeface="Calibri"/>
                <a:ea typeface="Calibri"/>
                <a:cs typeface="Calibri"/>
                <a:sym typeface="Calibri"/>
                <a:hlinkClick r:id="rId9"/>
              </a:rPr>
              <a:t>peerj.com</a:t>
            </a:r>
            <a:br>
              <a:rPr lang="en" sz="1100" u="sng">
                <a:solidFill>
                  <a:schemeClr val="hlink"/>
                </a:solidFill>
                <a:latin typeface="Calibri"/>
                <a:ea typeface="Calibri"/>
                <a:cs typeface="Calibri"/>
                <a:sym typeface="Calibri"/>
                <a:hlinkClick r:id="rId9"/>
              </a:rPr>
            </a:br>
            <a:endParaRPr sz="1100" u="sng">
              <a:solidFill>
                <a:schemeClr val="hlink"/>
              </a:solidFill>
              <a:latin typeface="Calibri"/>
              <a:ea typeface="Calibri"/>
              <a:cs typeface="Calibri"/>
              <a:sym typeface="Calibri"/>
            </a:endParaRPr>
          </a:p>
          <a:p>
            <a:pPr marL="457200" lvl="0" indent="-298450" algn="l" rtl="0">
              <a:lnSpc>
                <a:spcPct val="115000"/>
              </a:lnSpc>
              <a:spcBef>
                <a:spcPts val="0"/>
              </a:spcBef>
              <a:spcAft>
                <a:spcPts val="0"/>
              </a:spcAft>
              <a:buClr>
                <a:schemeClr val="dk1"/>
              </a:buClr>
              <a:buSzPts val="1100"/>
              <a:buChar char="●"/>
            </a:pPr>
            <a:r>
              <a:rPr lang="en" sz="1100" b="1">
                <a:solidFill>
                  <a:schemeClr val="dk1"/>
                </a:solidFill>
                <a:latin typeface="Calibri"/>
                <a:ea typeface="Calibri"/>
                <a:cs typeface="Calibri"/>
                <a:sym typeface="Calibri"/>
              </a:rPr>
              <a:t>Brown (1988)</a:t>
            </a:r>
            <a:r>
              <a:rPr lang="en" sz="1100">
                <a:solidFill>
                  <a:schemeClr val="dk1"/>
                </a:solidFill>
                <a:latin typeface="Calibri"/>
                <a:ea typeface="Calibri"/>
                <a:cs typeface="Calibri"/>
                <a:sym typeface="Calibri"/>
              </a:rPr>
              <a:t>. “Giving-up densities” (GUD): patch-leaving as a readout of foraging vs. fear costs.</a:t>
            </a:r>
            <a:r>
              <a:rPr lang="en" sz="1100">
                <a:solidFill>
                  <a:schemeClr val="dk1"/>
                </a:solidFill>
                <a:uFill>
                  <a:noFill/>
                </a:uFill>
                <a:latin typeface="Calibri"/>
                <a:ea typeface="Calibri"/>
                <a:cs typeface="Calibri"/>
                <a:sym typeface="Calibri"/>
                <a:hlinkClick r:id="rId10">
                  <a:extLst>
                    <a:ext uri="{A12FA001-AC4F-418D-AE19-62706E023703}">
                      <ahyp:hlinkClr xmlns:ahyp="http://schemas.microsoft.com/office/drawing/2018/hyperlinkcolor" val="tx"/>
                    </a:ext>
                  </a:extLst>
                </a:hlinkClick>
              </a:rPr>
              <a:t> </a:t>
            </a:r>
            <a:r>
              <a:rPr lang="en" sz="1100" u="sng">
                <a:solidFill>
                  <a:schemeClr val="hlink"/>
                </a:solidFill>
                <a:latin typeface="Calibri"/>
                <a:ea typeface="Calibri"/>
                <a:cs typeface="Calibri"/>
                <a:sym typeface="Calibri"/>
                <a:hlinkClick r:id="rId10"/>
              </a:rPr>
              <a:t>SpringerLink</a:t>
            </a:r>
            <a:br>
              <a:rPr lang="en" sz="1100" u="sng">
                <a:solidFill>
                  <a:schemeClr val="hlink"/>
                </a:solidFill>
                <a:latin typeface="Calibri"/>
                <a:ea typeface="Calibri"/>
                <a:cs typeface="Calibri"/>
                <a:sym typeface="Calibri"/>
                <a:hlinkClick r:id="rId10"/>
              </a:rPr>
            </a:br>
            <a:endParaRPr sz="1100" u="sng">
              <a:solidFill>
                <a:schemeClr val="hlink"/>
              </a:solidFill>
              <a:latin typeface="Calibri"/>
              <a:ea typeface="Calibri"/>
              <a:cs typeface="Calibri"/>
              <a:sym typeface="Calibri"/>
            </a:endParaRPr>
          </a:p>
          <a:p>
            <a:pPr marL="457200" lvl="0" indent="-298450" algn="l" rtl="0">
              <a:lnSpc>
                <a:spcPct val="115000"/>
              </a:lnSpc>
              <a:spcBef>
                <a:spcPts val="0"/>
              </a:spcBef>
              <a:spcAft>
                <a:spcPts val="0"/>
              </a:spcAft>
              <a:buClr>
                <a:schemeClr val="dk1"/>
              </a:buClr>
              <a:buSzPts val="1100"/>
              <a:buChar char="●"/>
            </a:pPr>
            <a:r>
              <a:rPr lang="en" sz="1100" b="1">
                <a:solidFill>
                  <a:schemeClr val="dk1"/>
                </a:solidFill>
                <a:latin typeface="Calibri"/>
                <a:ea typeface="Calibri"/>
                <a:cs typeface="Calibri"/>
                <a:sym typeface="Calibri"/>
              </a:rPr>
              <a:t>Stephens &amp; Krebs (1986)</a:t>
            </a:r>
            <a:r>
              <a:rPr lang="en" sz="1100">
                <a:solidFill>
                  <a:schemeClr val="dk1"/>
                </a:solidFill>
                <a:latin typeface="Calibri"/>
                <a:ea typeface="Calibri"/>
                <a:cs typeface="Calibri"/>
                <a:sym typeface="Calibri"/>
              </a:rPr>
              <a:t>. Foraging Theory (monograph) — core models behind attention to food vs. danger.</a:t>
            </a:r>
            <a:r>
              <a:rPr lang="en" sz="1100">
                <a:solidFill>
                  <a:schemeClr val="dk1"/>
                </a:solidFill>
                <a:uFill>
                  <a:noFill/>
                </a:uFill>
                <a:latin typeface="Calibri"/>
                <a:ea typeface="Calibri"/>
                <a:cs typeface="Calibri"/>
                <a:sym typeface="Calibri"/>
                <a:hlinkClick r:id="rId11">
                  <a:extLst>
                    <a:ext uri="{A12FA001-AC4F-418D-AE19-62706E023703}">
                      <ahyp:hlinkClr xmlns:ahyp="http://schemas.microsoft.com/office/drawing/2018/hyperlinkcolor" val="tx"/>
                    </a:ext>
                  </a:extLst>
                </a:hlinkClick>
              </a:rPr>
              <a:t> </a:t>
            </a:r>
            <a:r>
              <a:rPr lang="en" sz="1100" u="sng">
                <a:solidFill>
                  <a:schemeClr val="hlink"/>
                </a:solidFill>
                <a:latin typeface="Calibri"/>
                <a:ea typeface="Calibri"/>
                <a:cs typeface="Calibri"/>
                <a:sym typeface="Calibri"/>
                <a:hlinkClick r:id="rId11"/>
              </a:rPr>
              <a:t>books.google.com</a:t>
            </a:r>
            <a:br>
              <a:rPr lang="en" sz="1100" u="sng">
                <a:solidFill>
                  <a:schemeClr val="hlink"/>
                </a:solidFill>
                <a:latin typeface="Calibri"/>
                <a:ea typeface="Calibri"/>
                <a:cs typeface="Calibri"/>
                <a:sym typeface="Calibri"/>
                <a:hlinkClick r:id="rId11"/>
              </a:rPr>
            </a:br>
            <a:endParaRPr sz="1100" u="sng">
              <a:solidFill>
                <a:schemeClr val="hlink"/>
              </a:solidFill>
              <a:latin typeface="Calibri"/>
              <a:ea typeface="Calibri"/>
              <a:cs typeface="Calibri"/>
              <a:sym typeface="Calibri"/>
            </a:endParaRPr>
          </a:p>
          <a:p>
            <a:pPr marL="457200" lvl="0" indent="-298450" algn="l" rtl="0">
              <a:lnSpc>
                <a:spcPct val="115000"/>
              </a:lnSpc>
              <a:spcBef>
                <a:spcPts val="0"/>
              </a:spcBef>
              <a:spcAft>
                <a:spcPts val="0"/>
              </a:spcAft>
              <a:buClr>
                <a:schemeClr val="dk1"/>
              </a:buClr>
              <a:buSzPts val="1100"/>
              <a:buChar char="●"/>
            </a:pPr>
            <a:r>
              <a:rPr lang="en" sz="1100" b="1">
                <a:solidFill>
                  <a:schemeClr val="dk1"/>
                </a:solidFill>
                <a:latin typeface="Calibri"/>
                <a:ea typeface="Calibri"/>
                <a:cs typeface="Calibri"/>
                <a:sym typeface="Calibri"/>
              </a:rPr>
              <a:t>Brown &amp; Kotler (2004)</a:t>
            </a:r>
            <a:r>
              <a:rPr lang="en" sz="1100">
                <a:solidFill>
                  <a:schemeClr val="dk1"/>
                </a:solidFill>
                <a:latin typeface="Calibri"/>
                <a:ea typeface="Calibri"/>
                <a:cs typeface="Calibri"/>
                <a:sym typeface="Calibri"/>
              </a:rPr>
              <a:t>. “Hazardous duty pay” review—quantifying the foraging cost of predation.</a:t>
            </a:r>
            <a:r>
              <a:rPr lang="en" sz="1100">
                <a:solidFill>
                  <a:schemeClr val="dk1"/>
                </a:solidFill>
                <a:uFill>
                  <a:noFill/>
                </a:uFill>
                <a:latin typeface="Calibri"/>
                <a:ea typeface="Calibri"/>
                <a:cs typeface="Calibri"/>
                <a:sym typeface="Calibri"/>
                <a:hlinkClick r:id="rId12">
                  <a:extLst>
                    <a:ext uri="{A12FA001-AC4F-418D-AE19-62706E023703}">
                      <ahyp:hlinkClr xmlns:ahyp="http://schemas.microsoft.com/office/drawing/2018/hyperlinkcolor" val="tx"/>
                    </a:ext>
                  </a:extLst>
                </a:hlinkClick>
              </a:rPr>
              <a:t> </a:t>
            </a:r>
            <a:r>
              <a:rPr lang="en" sz="1100" u="sng">
                <a:solidFill>
                  <a:schemeClr val="hlink"/>
                </a:solidFill>
                <a:latin typeface="Calibri"/>
                <a:ea typeface="Calibri"/>
                <a:cs typeface="Calibri"/>
                <a:sym typeface="Calibri"/>
                <a:hlinkClick r:id="rId12"/>
              </a:rPr>
              <a:t>Wiley Online Library</a:t>
            </a:r>
            <a:br>
              <a:rPr lang="en" sz="1100" u="sng">
                <a:solidFill>
                  <a:schemeClr val="hlink"/>
                </a:solidFill>
                <a:latin typeface="Calibri"/>
                <a:ea typeface="Calibri"/>
                <a:cs typeface="Calibri"/>
                <a:sym typeface="Calibri"/>
                <a:hlinkClick r:id="rId12"/>
              </a:rPr>
            </a:br>
            <a:endParaRPr sz="1100" u="sng">
              <a:solidFill>
                <a:schemeClr val="hlink"/>
              </a:solidFill>
              <a:latin typeface="Calibri"/>
              <a:ea typeface="Calibri"/>
              <a:cs typeface="Calibri"/>
              <a:sym typeface="Calibri"/>
            </a:endParaRPr>
          </a:p>
          <a:p>
            <a:pPr marL="457200" lvl="0" indent="-298450" algn="l" rtl="0">
              <a:lnSpc>
                <a:spcPct val="115000"/>
              </a:lnSpc>
              <a:spcBef>
                <a:spcPts val="0"/>
              </a:spcBef>
              <a:spcAft>
                <a:spcPts val="0"/>
              </a:spcAft>
              <a:buClr>
                <a:schemeClr val="dk1"/>
              </a:buClr>
              <a:buSzPts val="1100"/>
              <a:buChar char="●"/>
            </a:pPr>
            <a:r>
              <a:rPr lang="en" sz="1100" b="1">
                <a:solidFill>
                  <a:schemeClr val="dk1"/>
                </a:solidFill>
                <a:latin typeface="Calibri"/>
                <a:ea typeface="Calibri"/>
                <a:cs typeface="Calibri"/>
                <a:sym typeface="Calibri"/>
              </a:rPr>
              <a:t>Kotler et al. (2006)</a:t>
            </a:r>
            <a:r>
              <a:rPr lang="en" sz="1100">
                <a:solidFill>
                  <a:schemeClr val="dk1"/>
                </a:solidFill>
                <a:latin typeface="Calibri"/>
                <a:ea typeface="Calibri"/>
                <a:cs typeface="Calibri"/>
                <a:sym typeface="Calibri"/>
              </a:rPr>
              <a:t>. Meta-analysis using GUDs to measure fear–foraging trade-offs.</a:t>
            </a:r>
            <a:r>
              <a:rPr lang="en" sz="1100">
                <a:solidFill>
                  <a:schemeClr val="dk1"/>
                </a:solidFill>
                <a:uFill>
                  <a:noFill/>
                </a:uFill>
                <a:latin typeface="Calibri"/>
                <a:ea typeface="Calibri"/>
                <a:cs typeface="Calibri"/>
                <a:sym typeface="Calibri"/>
                <a:hlinkClick r:id="rId13">
                  <a:extLst>
                    <a:ext uri="{A12FA001-AC4F-418D-AE19-62706E023703}">
                      <ahyp:hlinkClr xmlns:ahyp="http://schemas.microsoft.com/office/drawing/2018/hyperlinkcolor" val="tx"/>
                    </a:ext>
                  </a:extLst>
                </a:hlinkClick>
              </a:rPr>
              <a:t> </a:t>
            </a:r>
            <a:r>
              <a:rPr lang="en" sz="1100" u="sng">
                <a:solidFill>
                  <a:schemeClr val="hlink"/>
                </a:solidFill>
                <a:latin typeface="Calibri"/>
                <a:ea typeface="Calibri"/>
                <a:cs typeface="Calibri"/>
                <a:sym typeface="Calibri"/>
                <a:hlinkClick r:id="rId13"/>
              </a:rPr>
              <a:t>SpringerLink</a:t>
            </a:r>
            <a:endParaRPr sz="1100">
              <a:solidFill>
                <a:schemeClr val="dk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30"/>
          <p:cNvSpPr txBox="1">
            <a:spLocks noGrp="1"/>
          </p:cNvSpPr>
          <p:nvPr>
            <p:ph type="ctrTitle"/>
          </p:nvPr>
        </p:nvSpPr>
        <p:spPr>
          <a:xfrm>
            <a:off x="0" y="744575"/>
            <a:ext cx="9144000" cy="740700"/>
          </a:xfrm>
          <a:prstGeom prst="rect">
            <a:avLst/>
          </a:prstGeom>
        </p:spPr>
        <p:txBody>
          <a:bodyPr spcFirstLastPara="1" wrap="square" lIns="91425" tIns="91425" rIns="91425" bIns="91425" anchor="b" anchorCtr="0">
            <a:normAutofit fontScale="90000"/>
          </a:bodyPr>
          <a:lstStyle/>
          <a:p>
            <a:pPr marL="0" lvl="0" indent="0" algn="ctr" rtl="0">
              <a:spcBef>
                <a:spcPts val="0"/>
              </a:spcBef>
              <a:spcAft>
                <a:spcPts val="0"/>
              </a:spcAft>
              <a:buNone/>
            </a:pPr>
            <a:r>
              <a:rPr lang="en">
                <a:latin typeface="Calibri"/>
                <a:ea typeface="Calibri"/>
                <a:cs typeface="Calibri"/>
                <a:sym typeface="Calibri"/>
              </a:rPr>
              <a:t>References: Vigilance in Groups</a:t>
            </a:r>
            <a:endParaRPr>
              <a:latin typeface="Calibri"/>
              <a:ea typeface="Calibri"/>
              <a:cs typeface="Calibri"/>
              <a:sym typeface="Calibri"/>
            </a:endParaRPr>
          </a:p>
        </p:txBody>
      </p:sp>
      <p:sp>
        <p:nvSpPr>
          <p:cNvPr id="185" name="Google Shape;185;p30"/>
          <p:cNvSpPr txBox="1"/>
          <p:nvPr/>
        </p:nvSpPr>
        <p:spPr>
          <a:xfrm>
            <a:off x="167775" y="1761675"/>
            <a:ext cx="8520600" cy="3274800"/>
          </a:xfrm>
          <a:prstGeom prst="rect">
            <a:avLst/>
          </a:prstGeom>
          <a:noFill/>
          <a:ln>
            <a:noFill/>
          </a:ln>
        </p:spPr>
        <p:txBody>
          <a:bodyPr spcFirstLastPara="1" wrap="square" lIns="91425" tIns="91425" rIns="91425" bIns="91425" anchor="t" anchorCtr="0">
            <a:spAutoFit/>
          </a:bodyPr>
          <a:lstStyle/>
          <a:p>
            <a:pPr marL="457200" lvl="0" indent="-298450" algn="l" rtl="0">
              <a:lnSpc>
                <a:spcPct val="115000"/>
              </a:lnSpc>
              <a:spcBef>
                <a:spcPts val="1200"/>
              </a:spcBef>
              <a:spcAft>
                <a:spcPts val="0"/>
              </a:spcAft>
              <a:buClr>
                <a:schemeClr val="dk1"/>
              </a:buClr>
              <a:buSzPts val="1100"/>
              <a:buChar char="●"/>
            </a:pPr>
            <a:r>
              <a:rPr lang="en" sz="1100" b="1">
                <a:solidFill>
                  <a:schemeClr val="dk1"/>
                </a:solidFill>
                <a:latin typeface="Calibri"/>
                <a:ea typeface="Calibri"/>
                <a:cs typeface="Calibri"/>
                <a:sym typeface="Calibri"/>
              </a:rPr>
              <a:t>Elgar (1989)</a:t>
            </a:r>
            <a:r>
              <a:rPr lang="en" sz="1100">
                <a:solidFill>
                  <a:schemeClr val="dk1"/>
                </a:solidFill>
                <a:latin typeface="Calibri"/>
                <a:ea typeface="Calibri"/>
                <a:cs typeface="Calibri"/>
                <a:sym typeface="Calibri"/>
              </a:rPr>
              <a:t>. Critical review of the group-size effect on vigilance.</a:t>
            </a:r>
            <a:r>
              <a:rPr lang="en" sz="1100">
                <a:solidFill>
                  <a:schemeClr val="dk1"/>
                </a:solidFill>
                <a:uFill>
                  <a:noFill/>
                </a:uFill>
                <a:latin typeface="Calibri"/>
                <a:ea typeface="Calibri"/>
                <a:cs typeface="Calibri"/>
                <a:sym typeface="Calibri"/>
                <a:hlinkClick r:id="rId3">
                  <a:extLst>
                    <a:ext uri="{A12FA001-AC4F-418D-AE19-62706E023703}">
                      <ahyp:hlinkClr xmlns:ahyp="http://schemas.microsoft.com/office/drawing/2018/hyperlinkcolor" val="tx"/>
                    </a:ext>
                  </a:extLst>
                </a:hlinkClick>
              </a:rPr>
              <a:t> </a:t>
            </a:r>
            <a:r>
              <a:rPr lang="en" sz="1100" u="sng">
                <a:solidFill>
                  <a:schemeClr val="hlink"/>
                </a:solidFill>
                <a:latin typeface="Calibri"/>
                <a:ea typeface="Calibri"/>
                <a:cs typeface="Calibri"/>
                <a:sym typeface="Calibri"/>
                <a:hlinkClick r:id="rId3"/>
              </a:rPr>
              <a:t>findanexpert.unimelb.edu.au</a:t>
            </a:r>
            <a:br>
              <a:rPr lang="en" sz="1100" u="sng">
                <a:solidFill>
                  <a:schemeClr val="hlink"/>
                </a:solidFill>
                <a:latin typeface="Calibri"/>
                <a:ea typeface="Calibri"/>
                <a:cs typeface="Calibri"/>
                <a:sym typeface="Calibri"/>
                <a:hlinkClick r:id="rId3"/>
              </a:rPr>
            </a:br>
            <a:endParaRPr sz="1100" u="sng">
              <a:solidFill>
                <a:schemeClr val="hlink"/>
              </a:solidFill>
              <a:latin typeface="Calibri"/>
              <a:ea typeface="Calibri"/>
              <a:cs typeface="Calibri"/>
              <a:sym typeface="Calibri"/>
            </a:endParaRPr>
          </a:p>
          <a:p>
            <a:pPr marL="457200" lvl="0" indent="-298450" algn="l" rtl="0">
              <a:lnSpc>
                <a:spcPct val="115000"/>
              </a:lnSpc>
              <a:spcBef>
                <a:spcPts val="0"/>
              </a:spcBef>
              <a:spcAft>
                <a:spcPts val="0"/>
              </a:spcAft>
              <a:buClr>
                <a:schemeClr val="dk1"/>
              </a:buClr>
              <a:buSzPts val="1100"/>
              <a:buChar char="●"/>
            </a:pPr>
            <a:r>
              <a:rPr lang="en" sz="1100" b="1">
                <a:solidFill>
                  <a:schemeClr val="dk1"/>
                </a:solidFill>
                <a:latin typeface="Calibri"/>
                <a:ea typeface="Calibri"/>
                <a:cs typeface="Calibri"/>
                <a:sym typeface="Calibri"/>
              </a:rPr>
              <a:t>Quenette (1990)</a:t>
            </a:r>
            <a:r>
              <a:rPr lang="en" sz="1100">
                <a:solidFill>
                  <a:schemeClr val="dk1"/>
                </a:solidFill>
                <a:latin typeface="Calibri"/>
                <a:ea typeface="Calibri"/>
                <a:cs typeface="Calibri"/>
                <a:sym typeface="Calibri"/>
              </a:rPr>
              <a:t>. Functions of vigilance in mammals—predator detection, monitoring conspecifics, food location, kleptoparasitism avoidance.</a:t>
            </a:r>
            <a:r>
              <a:rPr lang="en" sz="1100">
                <a:solidFill>
                  <a:schemeClr val="dk1"/>
                </a:solidFill>
                <a:uFill>
                  <a:noFill/>
                </a:uFill>
                <a:latin typeface="Calibri"/>
                <a:ea typeface="Calibri"/>
                <a:cs typeface="Calibri"/>
                <a:sym typeface="Calibri"/>
                <a:hlinkClick r:id="rId4">
                  <a:extLst>
                    <a:ext uri="{A12FA001-AC4F-418D-AE19-62706E023703}">
                      <ahyp:hlinkClr xmlns:ahyp="http://schemas.microsoft.com/office/drawing/2018/hyperlinkcolor" val="tx"/>
                    </a:ext>
                  </a:extLst>
                </a:hlinkClick>
              </a:rPr>
              <a:t> </a:t>
            </a:r>
            <a:r>
              <a:rPr lang="en" sz="1100" u="sng">
                <a:solidFill>
                  <a:schemeClr val="hlink"/>
                </a:solidFill>
                <a:latin typeface="Calibri"/>
                <a:ea typeface="Calibri"/>
                <a:cs typeface="Calibri"/>
                <a:sym typeface="Calibri"/>
                <a:hlinkClick r:id="rId4"/>
              </a:rPr>
              <a:t>ResearchGate</a:t>
            </a:r>
            <a:br>
              <a:rPr lang="en" sz="1100" u="sng">
                <a:solidFill>
                  <a:schemeClr val="hlink"/>
                </a:solidFill>
                <a:latin typeface="Calibri"/>
                <a:ea typeface="Calibri"/>
                <a:cs typeface="Calibri"/>
                <a:sym typeface="Calibri"/>
                <a:hlinkClick r:id="rId4"/>
              </a:rPr>
            </a:br>
            <a:endParaRPr sz="1100" u="sng">
              <a:solidFill>
                <a:schemeClr val="hlink"/>
              </a:solidFill>
              <a:latin typeface="Calibri"/>
              <a:ea typeface="Calibri"/>
              <a:cs typeface="Calibri"/>
              <a:sym typeface="Calibri"/>
            </a:endParaRPr>
          </a:p>
          <a:p>
            <a:pPr marL="457200" lvl="0" indent="-298450" algn="l" rtl="0">
              <a:lnSpc>
                <a:spcPct val="115000"/>
              </a:lnSpc>
              <a:spcBef>
                <a:spcPts val="0"/>
              </a:spcBef>
              <a:spcAft>
                <a:spcPts val="0"/>
              </a:spcAft>
              <a:buClr>
                <a:schemeClr val="dk1"/>
              </a:buClr>
              <a:buSzPts val="1100"/>
              <a:buChar char="●"/>
            </a:pPr>
            <a:r>
              <a:rPr lang="en" sz="1100" b="1">
                <a:solidFill>
                  <a:schemeClr val="dk1"/>
                </a:solidFill>
                <a:latin typeface="Calibri"/>
                <a:ea typeface="Calibri"/>
                <a:cs typeface="Calibri"/>
                <a:sym typeface="Calibri"/>
              </a:rPr>
              <a:t>Beauchamp (2008, 2021)</a:t>
            </a:r>
            <a:r>
              <a:rPr lang="en" sz="1100">
                <a:solidFill>
                  <a:schemeClr val="dk1"/>
                </a:solidFill>
                <a:latin typeface="Calibri"/>
                <a:ea typeface="Calibri"/>
                <a:cs typeface="Calibri"/>
                <a:sym typeface="Calibri"/>
              </a:rPr>
              <a:t>. Meta-analyses (birds; then mammals) quantifying how vigilance scales with group size and context.</a:t>
            </a:r>
            <a:r>
              <a:rPr lang="en" sz="1100">
                <a:solidFill>
                  <a:schemeClr val="dk1"/>
                </a:solidFill>
                <a:uFill>
                  <a:noFill/>
                </a:uFill>
                <a:latin typeface="Calibri"/>
                <a:ea typeface="Calibri"/>
                <a:cs typeface="Calibri"/>
                <a:sym typeface="Calibri"/>
                <a:hlinkClick r:id="rId5">
                  <a:extLst>
                    <a:ext uri="{A12FA001-AC4F-418D-AE19-62706E023703}">
                      <ahyp:hlinkClr xmlns:ahyp="http://schemas.microsoft.com/office/drawing/2018/hyperlinkcolor" val="tx"/>
                    </a:ext>
                  </a:extLst>
                </a:hlinkClick>
              </a:rPr>
              <a:t> </a:t>
            </a:r>
            <a:r>
              <a:rPr lang="en" sz="1100" u="sng">
                <a:solidFill>
                  <a:schemeClr val="hlink"/>
                </a:solidFill>
                <a:latin typeface="Calibri"/>
                <a:ea typeface="Calibri"/>
                <a:cs typeface="Calibri"/>
                <a:sym typeface="Calibri"/>
                <a:hlinkClick r:id="rId5"/>
              </a:rPr>
              <a:t>academic.oup.com+1</a:t>
            </a:r>
            <a:br>
              <a:rPr lang="en" sz="1100" u="sng">
                <a:solidFill>
                  <a:schemeClr val="hlink"/>
                </a:solidFill>
                <a:latin typeface="Calibri"/>
                <a:ea typeface="Calibri"/>
                <a:cs typeface="Calibri"/>
                <a:sym typeface="Calibri"/>
                <a:hlinkClick r:id="rId5"/>
              </a:rPr>
            </a:br>
            <a:endParaRPr sz="1100" u="sng">
              <a:solidFill>
                <a:schemeClr val="hlink"/>
              </a:solidFill>
              <a:latin typeface="Calibri"/>
              <a:ea typeface="Calibri"/>
              <a:cs typeface="Calibri"/>
              <a:sym typeface="Calibri"/>
            </a:endParaRPr>
          </a:p>
          <a:p>
            <a:pPr marL="457200" lvl="0" indent="-298450" algn="l" rtl="0">
              <a:lnSpc>
                <a:spcPct val="115000"/>
              </a:lnSpc>
              <a:spcBef>
                <a:spcPts val="0"/>
              </a:spcBef>
              <a:spcAft>
                <a:spcPts val="0"/>
              </a:spcAft>
              <a:buClr>
                <a:schemeClr val="dk1"/>
              </a:buClr>
              <a:buSzPts val="1100"/>
              <a:buChar char="●"/>
            </a:pPr>
            <a:r>
              <a:rPr lang="en" sz="1100" b="1">
                <a:solidFill>
                  <a:schemeClr val="dk1"/>
                </a:solidFill>
                <a:latin typeface="Calibri"/>
                <a:ea typeface="Calibri"/>
                <a:cs typeface="Calibri"/>
                <a:sym typeface="Calibri"/>
              </a:rPr>
              <a:t>Rodríguez-Gironés &amp; Vásquez (2002)</a:t>
            </a:r>
            <a:r>
              <a:rPr lang="en" sz="1100">
                <a:solidFill>
                  <a:schemeClr val="dk1"/>
                </a:solidFill>
                <a:latin typeface="Calibri"/>
                <a:ea typeface="Calibri"/>
                <a:cs typeface="Calibri"/>
                <a:sym typeface="Calibri"/>
              </a:rPr>
              <a:t>; </a:t>
            </a:r>
            <a:r>
              <a:rPr lang="en" sz="1100" b="1">
                <a:solidFill>
                  <a:schemeClr val="dk1"/>
                </a:solidFill>
                <a:latin typeface="Calibri"/>
                <a:ea typeface="Calibri"/>
                <a:cs typeface="Calibri"/>
                <a:sym typeface="Calibri"/>
              </a:rPr>
              <a:t>Roberts (1996)</a:t>
            </a:r>
            <a:r>
              <a:rPr lang="en" sz="1100">
                <a:solidFill>
                  <a:schemeClr val="dk1"/>
                </a:solidFill>
                <a:latin typeface="Calibri"/>
                <a:ea typeface="Calibri"/>
                <a:cs typeface="Calibri"/>
                <a:sym typeface="Calibri"/>
              </a:rPr>
              <a:t>. Mechanisms behind the group-size effect &amp; “many-eyes/dilution” hypotheses.</a:t>
            </a:r>
            <a:r>
              <a:rPr lang="en" sz="1100">
                <a:solidFill>
                  <a:schemeClr val="dk1"/>
                </a:solidFill>
                <a:uFill>
                  <a:noFill/>
                </a:uFill>
                <a:latin typeface="Calibri"/>
                <a:ea typeface="Calibri"/>
                <a:cs typeface="Calibri"/>
                <a:sym typeface="Calibri"/>
                <a:hlinkClick r:id="rId6">
                  <a:extLst>
                    <a:ext uri="{A12FA001-AC4F-418D-AE19-62706E023703}">
                      <ahyp:hlinkClr xmlns:ahyp="http://schemas.microsoft.com/office/drawing/2018/hyperlinkcolor" val="tx"/>
                    </a:ext>
                  </a:extLst>
                </a:hlinkClick>
              </a:rPr>
              <a:t> </a:t>
            </a:r>
            <a:r>
              <a:rPr lang="en" sz="1100" u="sng">
                <a:solidFill>
                  <a:schemeClr val="hlink"/>
                </a:solidFill>
                <a:latin typeface="Calibri"/>
                <a:ea typeface="Calibri"/>
                <a:cs typeface="Calibri"/>
                <a:sym typeface="Calibri"/>
                <a:hlinkClick r:id="rId6"/>
              </a:rPr>
              <a:t>ScienceDirect</a:t>
            </a:r>
            <a:r>
              <a:rPr lang="en" sz="1100" u="sng">
                <a:solidFill>
                  <a:schemeClr val="hlink"/>
                </a:solidFill>
                <a:latin typeface="Calibri"/>
                <a:ea typeface="Calibri"/>
                <a:cs typeface="Calibri"/>
                <a:sym typeface="Calibri"/>
                <a:hlinkClick r:id="rId7"/>
              </a:rPr>
              <a:t>faculty.washington.edu</a:t>
            </a:r>
            <a:br>
              <a:rPr lang="en" sz="1100" u="sng">
                <a:solidFill>
                  <a:schemeClr val="hlink"/>
                </a:solidFill>
                <a:latin typeface="Calibri"/>
                <a:ea typeface="Calibri"/>
                <a:cs typeface="Calibri"/>
                <a:sym typeface="Calibri"/>
                <a:hlinkClick r:id="rId7"/>
              </a:rPr>
            </a:br>
            <a:endParaRPr sz="1100" u="sng">
              <a:solidFill>
                <a:schemeClr val="hlink"/>
              </a:solidFill>
              <a:latin typeface="Calibri"/>
              <a:ea typeface="Calibri"/>
              <a:cs typeface="Calibri"/>
              <a:sym typeface="Calibri"/>
            </a:endParaRPr>
          </a:p>
          <a:p>
            <a:pPr marL="457200" lvl="0" indent="-298450" algn="l" rtl="0">
              <a:lnSpc>
                <a:spcPct val="115000"/>
              </a:lnSpc>
              <a:spcBef>
                <a:spcPts val="0"/>
              </a:spcBef>
              <a:spcAft>
                <a:spcPts val="0"/>
              </a:spcAft>
              <a:buClr>
                <a:schemeClr val="dk1"/>
              </a:buClr>
              <a:buSzPts val="1100"/>
              <a:buChar char="●"/>
            </a:pPr>
            <a:r>
              <a:rPr lang="en" sz="1100" b="1">
                <a:solidFill>
                  <a:schemeClr val="dk1"/>
                </a:solidFill>
                <a:latin typeface="Calibri"/>
                <a:ea typeface="Calibri"/>
                <a:cs typeface="Calibri"/>
                <a:sym typeface="Calibri"/>
              </a:rPr>
              <a:t>Bednekoff (2015)</a:t>
            </a:r>
            <a:r>
              <a:rPr lang="en" sz="1100">
                <a:solidFill>
                  <a:schemeClr val="dk1"/>
                </a:solidFill>
                <a:latin typeface="Calibri"/>
                <a:ea typeface="Calibri"/>
                <a:cs typeface="Calibri"/>
                <a:sym typeface="Calibri"/>
              </a:rPr>
              <a:t>; </a:t>
            </a:r>
            <a:r>
              <a:rPr lang="en" sz="1100" b="1">
                <a:solidFill>
                  <a:schemeClr val="dk1"/>
                </a:solidFill>
                <a:latin typeface="Calibri"/>
                <a:ea typeface="Calibri"/>
                <a:cs typeface="Calibri"/>
                <a:sym typeface="Calibri"/>
              </a:rPr>
              <a:t>Hollen et al. (2010)</a:t>
            </a:r>
            <a:r>
              <a:rPr lang="en" sz="1100">
                <a:solidFill>
                  <a:schemeClr val="dk1"/>
                </a:solidFill>
                <a:latin typeface="Calibri"/>
                <a:ea typeface="Calibri"/>
                <a:cs typeface="Calibri"/>
                <a:sym typeface="Calibri"/>
              </a:rPr>
              <a:t>. Reviews/empirical work on </a:t>
            </a:r>
            <a:r>
              <a:rPr lang="en" sz="1100" b="1">
                <a:solidFill>
                  <a:schemeClr val="dk1"/>
                </a:solidFill>
                <a:latin typeface="Calibri"/>
                <a:ea typeface="Calibri"/>
                <a:cs typeface="Calibri"/>
                <a:sym typeface="Calibri"/>
              </a:rPr>
              <a:t>sentinel systems</a:t>
            </a:r>
            <a:r>
              <a:rPr lang="en" sz="1100">
                <a:solidFill>
                  <a:schemeClr val="dk1"/>
                </a:solidFill>
                <a:latin typeface="Calibri"/>
                <a:ea typeface="Calibri"/>
                <a:cs typeface="Calibri"/>
                <a:sym typeface="Calibri"/>
              </a:rPr>
              <a:t> in birds &amp; mammals, including coordination by calls.</a:t>
            </a:r>
            <a:r>
              <a:rPr lang="en" sz="1100">
                <a:solidFill>
                  <a:schemeClr val="dk1"/>
                </a:solidFill>
                <a:uFill>
                  <a:noFill/>
                </a:uFill>
                <a:latin typeface="Calibri"/>
                <a:ea typeface="Calibri"/>
                <a:cs typeface="Calibri"/>
                <a:sym typeface="Calibri"/>
                <a:hlinkClick r:id="rId8">
                  <a:extLst>
                    <a:ext uri="{A12FA001-AC4F-418D-AE19-62706E023703}">
                      <ahyp:hlinkClr xmlns:ahyp="http://schemas.microsoft.com/office/drawing/2018/hyperlinkcolor" val="tx"/>
                    </a:ext>
                  </a:extLst>
                </a:hlinkClick>
              </a:rPr>
              <a:t> </a:t>
            </a:r>
            <a:r>
              <a:rPr lang="en" sz="1100" u="sng">
                <a:solidFill>
                  <a:schemeClr val="hlink"/>
                </a:solidFill>
                <a:latin typeface="Calibri"/>
                <a:ea typeface="Calibri"/>
                <a:cs typeface="Calibri"/>
                <a:sym typeface="Calibri"/>
                <a:hlinkClick r:id="rId8"/>
              </a:rPr>
              <a:t>SpringerLink</a:t>
            </a:r>
            <a:r>
              <a:rPr lang="en" sz="1100" u="sng">
                <a:solidFill>
                  <a:schemeClr val="hlink"/>
                </a:solidFill>
                <a:latin typeface="Calibri"/>
                <a:ea typeface="Calibri"/>
                <a:cs typeface="Calibri"/>
                <a:sym typeface="Calibri"/>
                <a:hlinkClick r:id="rId9"/>
              </a:rPr>
              <a:t>PLOS</a:t>
            </a:r>
            <a:br>
              <a:rPr lang="en" sz="1100" u="sng">
                <a:solidFill>
                  <a:schemeClr val="hlink"/>
                </a:solidFill>
                <a:latin typeface="Calibri"/>
                <a:ea typeface="Calibri"/>
                <a:cs typeface="Calibri"/>
                <a:sym typeface="Calibri"/>
                <a:hlinkClick r:id="rId9"/>
              </a:rPr>
            </a:br>
            <a:endParaRPr sz="1100" u="sng">
              <a:solidFill>
                <a:schemeClr val="hlink"/>
              </a:solidFill>
              <a:latin typeface="Calibri"/>
              <a:ea typeface="Calibri"/>
              <a:cs typeface="Calibri"/>
              <a:sym typeface="Calibri"/>
            </a:endParaRPr>
          </a:p>
          <a:p>
            <a:pPr marL="457200" lvl="0" indent="-298450" algn="l" rtl="0">
              <a:lnSpc>
                <a:spcPct val="115000"/>
              </a:lnSpc>
              <a:spcBef>
                <a:spcPts val="0"/>
              </a:spcBef>
              <a:spcAft>
                <a:spcPts val="0"/>
              </a:spcAft>
              <a:buClr>
                <a:schemeClr val="dk1"/>
              </a:buClr>
              <a:buSzPts val="1100"/>
              <a:buChar char="●"/>
            </a:pPr>
            <a:r>
              <a:rPr lang="en" sz="1100" b="1">
                <a:solidFill>
                  <a:schemeClr val="dk1"/>
                </a:solidFill>
                <a:latin typeface="Calibri"/>
                <a:ea typeface="Calibri"/>
                <a:cs typeface="Calibri"/>
                <a:sym typeface="Calibri"/>
              </a:rPr>
              <a:t>Ridley et al. (2013); Wright et al. (2001)</a:t>
            </a:r>
            <a:r>
              <a:rPr lang="en" sz="1100">
                <a:solidFill>
                  <a:schemeClr val="dk1"/>
                </a:solidFill>
                <a:latin typeface="Calibri"/>
                <a:ea typeface="Calibri"/>
                <a:cs typeface="Calibri"/>
                <a:sym typeface="Calibri"/>
              </a:rPr>
              <a:t>. Are sentinels “safe/selfish”? Tests in pied babblers and other cooperative species.</a:t>
            </a:r>
            <a:r>
              <a:rPr lang="en" sz="1100">
                <a:solidFill>
                  <a:schemeClr val="dk1"/>
                </a:solidFill>
                <a:uFill>
                  <a:noFill/>
                </a:uFill>
                <a:latin typeface="Calibri"/>
                <a:ea typeface="Calibri"/>
                <a:cs typeface="Calibri"/>
                <a:sym typeface="Calibri"/>
                <a:hlinkClick r:id="rId10">
                  <a:extLst>
                    <a:ext uri="{A12FA001-AC4F-418D-AE19-62706E023703}">
                      <ahyp:hlinkClr xmlns:ahyp="http://schemas.microsoft.com/office/drawing/2018/hyperlinkcolor" val="tx"/>
                    </a:ext>
                  </a:extLst>
                </a:hlinkClick>
              </a:rPr>
              <a:t> </a:t>
            </a:r>
            <a:r>
              <a:rPr lang="en" sz="1100" u="sng">
                <a:solidFill>
                  <a:schemeClr val="hlink"/>
                </a:solidFill>
                <a:latin typeface="Calibri"/>
                <a:ea typeface="Calibri"/>
                <a:cs typeface="Calibri"/>
                <a:sym typeface="Calibri"/>
                <a:hlinkClick r:id="rId10"/>
              </a:rPr>
              <a:t>ScienceDirect</a:t>
            </a:r>
            <a:r>
              <a:rPr lang="en" sz="1100" u="sng">
                <a:solidFill>
                  <a:schemeClr val="hlink"/>
                </a:solidFill>
                <a:latin typeface="Calibri"/>
                <a:ea typeface="Calibri"/>
                <a:cs typeface="Calibri"/>
                <a:sym typeface="Calibri"/>
                <a:hlinkClick r:id="rId11"/>
              </a:rPr>
              <a:t>besjournals.onlinelibrary.wiley.com</a:t>
            </a:r>
            <a:endParaRPr sz="1100">
              <a:solidFill>
                <a:schemeClr val="dk1"/>
              </a:solidFill>
              <a:latin typeface="Calibri"/>
              <a:ea typeface="Calibri"/>
              <a:cs typeface="Calibri"/>
              <a:sym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31"/>
          <p:cNvSpPr txBox="1">
            <a:spLocks noGrp="1"/>
          </p:cNvSpPr>
          <p:nvPr>
            <p:ph type="ctrTitle"/>
          </p:nvPr>
        </p:nvSpPr>
        <p:spPr>
          <a:xfrm>
            <a:off x="311700" y="744575"/>
            <a:ext cx="8520600" cy="740700"/>
          </a:xfrm>
          <a:prstGeom prst="rect">
            <a:avLst/>
          </a:prstGeom>
        </p:spPr>
        <p:txBody>
          <a:bodyPr spcFirstLastPara="1" wrap="square" lIns="91425" tIns="91425" rIns="91425" bIns="91425" anchor="b" anchorCtr="0">
            <a:normAutofit fontScale="90000"/>
          </a:bodyPr>
          <a:lstStyle/>
          <a:p>
            <a:pPr marL="0" lvl="0" indent="0" algn="ctr" rtl="0">
              <a:spcBef>
                <a:spcPts val="0"/>
              </a:spcBef>
              <a:spcAft>
                <a:spcPts val="0"/>
              </a:spcAft>
              <a:buNone/>
            </a:pPr>
            <a:r>
              <a:rPr lang="en">
                <a:latin typeface="Calibri"/>
                <a:ea typeface="Calibri"/>
                <a:cs typeface="Calibri"/>
                <a:sym typeface="Calibri"/>
              </a:rPr>
              <a:t>References: Pose and Vision</a:t>
            </a:r>
            <a:endParaRPr>
              <a:latin typeface="Calibri"/>
              <a:ea typeface="Calibri"/>
              <a:cs typeface="Calibri"/>
              <a:sym typeface="Calibri"/>
            </a:endParaRPr>
          </a:p>
        </p:txBody>
      </p:sp>
      <p:sp>
        <p:nvSpPr>
          <p:cNvPr id="191" name="Google Shape;191;p31"/>
          <p:cNvSpPr txBox="1"/>
          <p:nvPr/>
        </p:nvSpPr>
        <p:spPr>
          <a:xfrm>
            <a:off x="167775" y="1761675"/>
            <a:ext cx="8520600" cy="2106300"/>
          </a:xfrm>
          <a:prstGeom prst="rect">
            <a:avLst/>
          </a:prstGeom>
          <a:noFill/>
          <a:ln>
            <a:noFill/>
          </a:ln>
        </p:spPr>
        <p:txBody>
          <a:bodyPr spcFirstLastPara="1" wrap="square" lIns="91425" tIns="91425" rIns="91425" bIns="91425" anchor="t" anchorCtr="0">
            <a:spAutoFit/>
          </a:bodyPr>
          <a:lstStyle/>
          <a:p>
            <a:pPr marL="457200" lvl="0" indent="-298450" algn="l" rtl="0">
              <a:lnSpc>
                <a:spcPct val="115000"/>
              </a:lnSpc>
              <a:spcBef>
                <a:spcPts val="1200"/>
              </a:spcBef>
              <a:spcAft>
                <a:spcPts val="0"/>
              </a:spcAft>
              <a:buClr>
                <a:schemeClr val="dk1"/>
              </a:buClr>
              <a:buSzPts val="1100"/>
              <a:buChar char="●"/>
            </a:pPr>
            <a:r>
              <a:rPr lang="en" sz="1100" b="1">
                <a:solidFill>
                  <a:schemeClr val="dk1"/>
                </a:solidFill>
                <a:latin typeface="Calibri"/>
                <a:ea typeface="Calibri"/>
                <a:cs typeface="Calibri"/>
                <a:sym typeface="Calibri"/>
              </a:rPr>
              <a:t>Fernández-Juricic et al. (2012)</a:t>
            </a:r>
            <a:r>
              <a:rPr lang="en" sz="1100">
                <a:solidFill>
                  <a:schemeClr val="dk1"/>
                </a:solidFill>
                <a:latin typeface="Calibri"/>
                <a:ea typeface="Calibri"/>
                <a:cs typeface="Calibri"/>
                <a:sym typeface="Calibri"/>
              </a:rPr>
              <a:t>. Sensory basis of vigilance—how visual fields drive scanning/head movements.</a:t>
            </a:r>
            <a:r>
              <a:rPr lang="en" sz="1100">
                <a:solidFill>
                  <a:schemeClr val="dk1"/>
                </a:solidFill>
                <a:uFill>
                  <a:noFill/>
                </a:uFill>
                <a:latin typeface="Calibri"/>
                <a:ea typeface="Calibri"/>
                <a:cs typeface="Calibri"/>
                <a:sym typeface="Calibri"/>
                <a:hlinkClick r:id="rId3">
                  <a:extLst>
                    <a:ext uri="{A12FA001-AC4F-418D-AE19-62706E023703}">
                      <ahyp:hlinkClr xmlns:ahyp="http://schemas.microsoft.com/office/drawing/2018/hyperlinkcolor" val="tx"/>
                    </a:ext>
                  </a:extLst>
                </a:hlinkClick>
              </a:rPr>
              <a:t> </a:t>
            </a:r>
            <a:r>
              <a:rPr lang="en" sz="1100" u="sng">
                <a:solidFill>
                  <a:schemeClr val="hlink"/>
                </a:solidFill>
                <a:latin typeface="Calibri"/>
                <a:ea typeface="Calibri"/>
                <a:cs typeface="Calibri"/>
                <a:sym typeface="Calibri"/>
                <a:hlinkClick r:id="rId3"/>
              </a:rPr>
              <a:t>ScienceDirect</a:t>
            </a:r>
            <a:br>
              <a:rPr lang="en" sz="1100" u="sng">
                <a:solidFill>
                  <a:schemeClr val="hlink"/>
                </a:solidFill>
                <a:latin typeface="Calibri"/>
                <a:ea typeface="Calibri"/>
                <a:cs typeface="Calibri"/>
                <a:sym typeface="Calibri"/>
                <a:hlinkClick r:id="rId3"/>
              </a:rPr>
            </a:br>
            <a:endParaRPr sz="1100" u="sng">
              <a:solidFill>
                <a:schemeClr val="hlink"/>
              </a:solidFill>
              <a:latin typeface="Calibri"/>
              <a:ea typeface="Calibri"/>
              <a:cs typeface="Calibri"/>
              <a:sym typeface="Calibri"/>
            </a:endParaRPr>
          </a:p>
          <a:p>
            <a:pPr marL="457200" lvl="0" indent="-298450" algn="l" rtl="0">
              <a:lnSpc>
                <a:spcPct val="115000"/>
              </a:lnSpc>
              <a:spcBef>
                <a:spcPts val="0"/>
              </a:spcBef>
              <a:spcAft>
                <a:spcPts val="0"/>
              </a:spcAft>
              <a:buClr>
                <a:schemeClr val="dk1"/>
              </a:buClr>
              <a:buSzPts val="1100"/>
              <a:buChar char="●"/>
            </a:pPr>
            <a:r>
              <a:rPr lang="en" sz="1100" b="1">
                <a:solidFill>
                  <a:schemeClr val="dk1"/>
                </a:solidFill>
                <a:latin typeface="Calibri"/>
                <a:ea typeface="Calibri"/>
                <a:cs typeface="Calibri"/>
                <a:sym typeface="Calibri"/>
              </a:rPr>
              <a:t>Jones et al. (2007)</a:t>
            </a:r>
            <a:r>
              <a:rPr lang="en" sz="1100">
                <a:solidFill>
                  <a:schemeClr val="dk1"/>
                </a:solidFill>
                <a:latin typeface="Calibri"/>
                <a:ea typeface="Calibri"/>
                <a:cs typeface="Calibri"/>
                <a:sym typeface="Calibri"/>
              </a:rPr>
              <a:t>; </a:t>
            </a:r>
            <a:r>
              <a:rPr lang="en" sz="1100" b="1">
                <a:solidFill>
                  <a:schemeClr val="dk1"/>
                </a:solidFill>
                <a:latin typeface="Calibri"/>
                <a:ea typeface="Calibri"/>
                <a:cs typeface="Calibri"/>
                <a:sym typeface="Calibri"/>
              </a:rPr>
              <a:t>Bergman &amp; Beauchamp (2011)</a:t>
            </a:r>
            <a:r>
              <a:rPr lang="en" sz="1100">
                <a:solidFill>
                  <a:schemeClr val="dk1"/>
                </a:solidFill>
                <a:latin typeface="Calibri"/>
                <a:ea typeface="Calibri"/>
                <a:cs typeface="Calibri"/>
                <a:sym typeface="Calibri"/>
              </a:rPr>
              <a:t>. Head-movement rate (not just scan duration) as a key posture-based vigilance metric; peripheral individuals turn heads more.</a:t>
            </a:r>
            <a:r>
              <a:rPr lang="en" sz="1100">
                <a:solidFill>
                  <a:schemeClr val="dk1"/>
                </a:solidFill>
                <a:uFill>
                  <a:noFill/>
                </a:uFill>
                <a:latin typeface="Calibri"/>
                <a:ea typeface="Calibri"/>
                <a:cs typeface="Calibri"/>
                <a:sym typeface="Calibri"/>
                <a:hlinkClick r:id="rId4">
                  <a:extLst>
                    <a:ext uri="{A12FA001-AC4F-418D-AE19-62706E023703}">
                      <ahyp:hlinkClr xmlns:ahyp="http://schemas.microsoft.com/office/drawing/2018/hyperlinkcolor" val="tx"/>
                    </a:ext>
                  </a:extLst>
                </a:hlinkClick>
              </a:rPr>
              <a:t> </a:t>
            </a:r>
            <a:r>
              <a:rPr lang="en" sz="1100" u="sng">
                <a:solidFill>
                  <a:schemeClr val="hlink"/>
                </a:solidFill>
                <a:latin typeface="Calibri"/>
                <a:ea typeface="Calibri"/>
                <a:cs typeface="Calibri"/>
                <a:sym typeface="Calibri"/>
                <a:hlinkClick r:id="rId4"/>
              </a:rPr>
              <a:t>ScienceDirect+1</a:t>
            </a:r>
            <a:br>
              <a:rPr lang="en" sz="1100" u="sng">
                <a:solidFill>
                  <a:schemeClr val="hlink"/>
                </a:solidFill>
                <a:latin typeface="Calibri"/>
                <a:ea typeface="Calibri"/>
                <a:cs typeface="Calibri"/>
                <a:sym typeface="Calibri"/>
                <a:hlinkClick r:id="rId4"/>
              </a:rPr>
            </a:br>
            <a:endParaRPr sz="1100" u="sng">
              <a:solidFill>
                <a:schemeClr val="hlink"/>
              </a:solidFill>
              <a:latin typeface="Calibri"/>
              <a:ea typeface="Calibri"/>
              <a:cs typeface="Calibri"/>
              <a:sym typeface="Calibri"/>
            </a:endParaRPr>
          </a:p>
          <a:p>
            <a:pPr marL="457200" lvl="0" indent="-298450" algn="l" rtl="0">
              <a:lnSpc>
                <a:spcPct val="115000"/>
              </a:lnSpc>
              <a:spcBef>
                <a:spcPts val="0"/>
              </a:spcBef>
              <a:spcAft>
                <a:spcPts val="0"/>
              </a:spcAft>
              <a:buClr>
                <a:schemeClr val="dk1"/>
              </a:buClr>
              <a:buSzPts val="1100"/>
              <a:buChar char="●"/>
            </a:pPr>
            <a:r>
              <a:rPr lang="en" sz="1100" b="1">
                <a:solidFill>
                  <a:schemeClr val="dk1"/>
                </a:solidFill>
                <a:latin typeface="Calibri"/>
                <a:ea typeface="Calibri"/>
                <a:cs typeface="Calibri"/>
                <a:sym typeface="Calibri"/>
              </a:rPr>
              <a:t>Fernández-Juricic et al. (2009/2010)</a:t>
            </a:r>
            <a:r>
              <a:rPr lang="en" sz="1100">
                <a:solidFill>
                  <a:schemeClr val="dk1"/>
                </a:solidFill>
                <a:latin typeface="Calibri"/>
                <a:ea typeface="Calibri"/>
                <a:cs typeface="Calibri"/>
                <a:sym typeface="Calibri"/>
              </a:rPr>
              <a:t>. Visual field configuration predicts predator-detection postures and head orientation in birds.</a:t>
            </a:r>
            <a:r>
              <a:rPr lang="en" sz="1100">
                <a:solidFill>
                  <a:schemeClr val="dk1"/>
                </a:solidFill>
                <a:uFill>
                  <a:noFill/>
                </a:uFill>
                <a:latin typeface="Calibri"/>
                <a:ea typeface="Calibri"/>
                <a:cs typeface="Calibri"/>
                <a:sym typeface="Calibri"/>
                <a:hlinkClick r:id="rId5">
                  <a:extLst>
                    <a:ext uri="{A12FA001-AC4F-418D-AE19-62706E023703}">
                      <ahyp:hlinkClr xmlns:ahyp="http://schemas.microsoft.com/office/drawing/2018/hyperlinkcolor" val="tx"/>
                    </a:ext>
                  </a:extLst>
                </a:hlinkClick>
              </a:rPr>
              <a:t> </a:t>
            </a:r>
            <a:r>
              <a:rPr lang="en" sz="1100" u="sng">
                <a:solidFill>
                  <a:schemeClr val="hlink"/>
                </a:solidFill>
                <a:latin typeface="Calibri"/>
                <a:ea typeface="Calibri"/>
                <a:cs typeface="Calibri"/>
                <a:sym typeface="Calibri"/>
                <a:hlinkClick r:id="rId5"/>
              </a:rPr>
              <a:t>academic.oup.com</a:t>
            </a:r>
            <a:r>
              <a:rPr lang="en" sz="1100" u="sng">
                <a:solidFill>
                  <a:schemeClr val="hlink"/>
                </a:solidFill>
                <a:latin typeface="Calibri"/>
                <a:ea typeface="Calibri"/>
                <a:cs typeface="Calibri"/>
                <a:sym typeface="Calibri"/>
                <a:hlinkClick r:id="rId6"/>
              </a:rPr>
              <a:t>ScienceDirect</a:t>
            </a:r>
            <a:br>
              <a:rPr lang="en" sz="1100" u="sng">
                <a:solidFill>
                  <a:schemeClr val="hlink"/>
                </a:solidFill>
                <a:latin typeface="Calibri"/>
                <a:ea typeface="Calibri"/>
                <a:cs typeface="Calibri"/>
                <a:sym typeface="Calibri"/>
                <a:hlinkClick r:id="rId6"/>
              </a:rPr>
            </a:br>
            <a:endParaRPr sz="1100" u="sng">
              <a:solidFill>
                <a:schemeClr val="hlink"/>
              </a:solidFill>
              <a:latin typeface="Calibri"/>
              <a:ea typeface="Calibri"/>
              <a:cs typeface="Calibri"/>
              <a:sym typeface="Calibri"/>
            </a:endParaRPr>
          </a:p>
          <a:p>
            <a:pPr marL="457200" lvl="0" indent="-298450" algn="l" rtl="0">
              <a:lnSpc>
                <a:spcPct val="115000"/>
              </a:lnSpc>
              <a:spcBef>
                <a:spcPts val="0"/>
              </a:spcBef>
              <a:spcAft>
                <a:spcPts val="0"/>
              </a:spcAft>
              <a:buClr>
                <a:schemeClr val="dk1"/>
              </a:buClr>
              <a:buSzPts val="1100"/>
              <a:buChar char="●"/>
            </a:pPr>
            <a:r>
              <a:rPr lang="en" sz="1100" b="1">
                <a:solidFill>
                  <a:schemeClr val="dk1"/>
                </a:solidFill>
                <a:latin typeface="Calibri"/>
                <a:ea typeface="Calibri"/>
                <a:cs typeface="Calibri"/>
                <a:sym typeface="Calibri"/>
              </a:rPr>
              <a:t>Typology papers</a:t>
            </a:r>
            <a:r>
              <a:rPr lang="en" sz="1100">
                <a:solidFill>
                  <a:schemeClr val="dk1"/>
                </a:solidFill>
                <a:latin typeface="Calibri"/>
                <a:ea typeface="Calibri"/>
                <a:cs typeface="Calibri"/>
                <a:sym typeface="Calibri"/>
              </a:rPr>
              <a:t> describing </a:t>
            </a:r>
            <a:r>
              <a:rPr lang="en" sz="1100" b="1">
                <a:solidFill>
                  <a:schemeClr val="dk1"/>
                </a:solidFill>
                <a:latin typeface="Calibri"/>
                <a:ea typeface="Calibri"/>
                <a:cs typeface="Calibri"/>
                <a:sym typeface="Calibri"/>
              </a:rPr>
              <a:t>“head-up”</a:t>
            </a:r>
            <a:r>
              <a:rPr lang="en" sz="1100">
                <a:solidFill>
                  <a:schemeClr val="dk1"/>
                </a:solidFill>
                <a:latin typeface="Calibri"/>
                <a:ea typeface="Calibri"/>
                <a:cs typeface="Calibri"/>
                <a:sym typeface="Calibri"/>
              </a:rPr>
              <a:t> vigilant postures (e.g., wild boar) useful for pose scoring in the field.</a:t>
            </a:r>
            <a:r>
              <a:rPr lang="en" sz="1100">
                <a:solidFill>
                  <a:schemeClr val="dk1"/>
                </a:solidFill>
                <a:uFill>
                  <a:noFill/>
                </a:uFill>
                <a:latin typeface="Calibri"/>
                <a:ea typeface="Calibri"/>
                <a:cs typeface="Calibri"/>
                <a:sym typeface="Calibri"/>
                <a:hlinkClick r:id="rId7">
                  <a:extLst>
                    <a:ext uri="{A12FA001-AC4F-418D-AE19-62706E023703}">
                      <ahyp:hlinkClr xmlns:ahyp="http://schemas.microsoft.com/office/drawing/2018/hyperlinkcolor" val="tx"/>
                    </a:ext>
                  </a:extLst>
                </a:hlinkClick>
              </a:rPr>
              <a:t> </a:t>
            </a:r>
            <a:r>
              <a:rPr lang="en" sz="1100" u="sng">
                <a:solidFill>
                  <a:schemeClr val="hlink"/>
                </a:solidFill>
                <a:latin typeface="Calibri"/>
                <a:ea typeface="Calibri"/>
                <a:cs typeface="Calibri"/>
                <a:sym typeface="Calibri"/>
                <a:hlinkClick r:id="rId7"/>
              </a:rPr>
              <a:t>etoecoevo.org</a:t>
            </a:r>
            <a:br>
              <a:rPr lang="en" sz="1100" u="sng">
                <a:solidFill>
                  <a:schemeClr val="hlink"/>
                </a:solidFill>
                <a:latin typeface="Calibri"/>
                <a:ea typeface="Calibri"/>
                <a:cs typeface="Calibri"/>
                <a:sym typeface="Calibri"/>
                <a:hlinkClick r:id="rId7"/>
              </a:rPr>
            </a:br>
            <a:endParaRPr sz="1100">
              <a:solidFill>
                <a:schemeClr val="dk1"/>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14"/>
          <p:cNvSpPr txBox="1">
            <a:spLocks noGrp="1"/>
          </p:cNvSpPr>
          <p:nvPr>
            <p:ph type="ctrTitle"/>
          </p:nvPr>
        </p:nvSpPr>
        <p:spPr>
          <a:xfrm>
            <a:off x="311700" y="744575"/>
            <a:ext cx="8520600" cy="740700"/>
          </a:xfrm>
          <a:prstGeom prst="rect">
            <a:avLst/>
          </a:prstGeom>
        </p:spPr>
        <p:txBody>
          <a:bodyPr spcFirstLastPara="1" wrap="square" lIns="91425" tIns="91425" rIns="91425" bIns="91425" anchor="b" anchorCtr="0">
            <a:normAutofit fontScale="90000"/>
          </a:bodyPr>
          <a:lstStyle/>
          <a:p>
            <a:pPr marL="0" lvl="0" indent="0" algn="ctr" rtl="0">
              <a:spcBef>
                <a:spcPts val="0"/>
              </a:spcBef>
              <a:spcAft>
                <a:spcPts val="0"/>
              </a:spcAft>
              <a:buNone/>
            </a:pPr>
            <a:r>
              <a:rPr lang="en">
                <a:latin typeface="Calibri"/>
                <a:ea typeface="Calibri"/>
                <a:cs typeface="Calibri"/>
                <a:sym typeface="Calibri"/>
              </a:rPr>
              <a:t>Focus</a:t>
            </a:r>
            <a:endParaRPr>
              <a:latin typeface="Calibri"/>
              <a:ea typeface="Calibri"/>
              <a:cs typeface="Calibri"/>
              <a:sym typeface="Calibri"/>
            </a:endParaRPr>
          </a:p>
        </p:txBody>
      </p:sp>
      <p:sp>
        <p:nvSpPr>
          <p:cNvPr id="65" name="Google Shape;65;p14"/>
          <p:cNvSpPr txBox="1">
            <a:spLocks noGrp="1"/>
          </p:cNvSpPr>
          <p:nvPr>
            <p:ph type="subTitle" idx="1"/>
          </p:nvPr>
        </p:nvSpPr>
        <p:spPr>
          <a:xfrm>
            <a:off x="463500" y="1528800"/>
            <a:ext cx="5603400" cy="3043200"/>
          </a:xfrm>
          <a:prstGeom prst="rect">
            <a:avLst/>
          </a:prstGeom>
        </p:spPr>
        <p:txBody>
          <a:bodyPr spcFirstLastPara="1" wrap="square" lIns="91425" tIns="91425" rIns="91425" bIns="91425" anchor="t" anchorCtr="0">
            <a:noAutofit/>
          </a:bodyPr>
          <a:lstStyle/>
          <a:p>
            <a:pPr marL="0" lvl="0" indent="0" algn="just" rtl="0">
              <a:lnSpc>
                <a:spcPct val="80000"/>
              </a:lnSpc>
              <a:spcBef>
                <a:spcPts val="0"/>
              </a:spcBef>
              <a:spcAft>
                <a:spcPts val="0"/>
              </a:spcAft>
              <a:buNone/>
            </a:pPr>
            <a:r>
              <a:rPr lang="en" sz="1900">
                <a:solidFill>
                  <a:srgbClr val="000000"/>
                </a:solidFill>
                <a:latin typeface="Calibri"/>
                <a:ea typeface="Calibri"/>
                <a:cs typeface="Calibri"/>
                <a:sym typeface="Calibri"/>
              </a:rPr>
              <a:t>Many animals use</a:t>
            </a:r>
            <a:r>
              <a:rPr lang="en" sz="1900">
                <a:solidFill>
                  <a:schemeClr val="dk1"/>
                </a:solidFill>
                <a:latin typeface="Calibri"/>
                <a:ea typeface="Calibri"/>
                <a:cs typeface="Calibri"/>
                <a:sym typeface="Calibri"/>
              </a:rPr>
              <a:t> vision</a:t>
            </a:r>
            <a:r>
              <a:rPr lang="en" sz="1900">
                <a:solidFill>
                  <a:srgbClr val="000000"/>
                </a:solidFill>
                <a:latin typeface="Calibri"/>
                <a:ea typeface="Calibri"/>
                <a:cs typeface="Calibri"/>
                <a:sym typeface="Calibri"/>
              </a:rPr>
              <a:t> to help them catch prey, find mates, or defend against danger. The ability to focus enables them to detect, locate, and orient themselves to food or danger. Evolution has wired </a:t>
            </a:r>
            <a:r>
              <a:rPr lang="en" sz="1900" i="1">
                <a:solidFill>
                  <a:srgbClr val="000000"/>
                </a:solidFill>
                <a:latin typeface="Calibri"/>
                <a:ea typeface="Calibri"/>
                <a:cs typeface="Calibri"/>
                <a:sym typeface="Calibri"/>
              </a:rPr>
              <a:t>attention</a:t>
            </a:r>
            <a:r>
              <a:rPr lang="en" sz="1900">
                <a:solidFill>
                  <a:srgbClr val="000000"/>
                </a:solidFill>
                <a:latin typeface="Calibri"/>
                <a:ea typeface="Calibri"/>
                <a:cs typeface="Calibri"/>
                <a:sym typeface="Calibri"/>
              </a:rPr>
              <a:t> into their brains. </a:t>
            </a:r>
            <a:endParaRPr sz="1900">
              <a:solidFill>
                <a:srgbClr val="000000"/>
              </a:solidFill>
              <a:latin typeface="Calibri"/>
              <a:ea typeface="Calibri"/>
              <a:cs typeface="Calibri"/>
              <a:sym typeface="Calibri"/>
            </a:endParaRPr>
          </a:p>
          <a:p>
            <a:pPr marL="0" lvl="0" indent="0" algn="just" rtl="0">
              <a:lnSpc>
                <a:spcPct val="80000"/>
              </a:lnSpc>
              <a:spcBef>
                <a:spcPts val="0"/>
              </a:spcBef>
              <a:spcAft>
                <a:spcPts val="0"/>
              </a:spcAft>
              <a:buNone/>
            </a:pPr>
            <a:endParaRPr sz="1900">
              <a:solidFill>
                <a:srgbClr val="000000"/>
              </a:solidFill>
              <a:latin typeface="Calibri"/>
              <a:ea typeface="Calibri"/>
              <a:cs typeface="Calibri"/>
              <a:sym typeface="Calibri"/>
            </a:endParaRPr>
          </a:p>
          <a:p>
            <a:pPr marL="0" lvl="0" indent="0" algn="just" rtl="0">
              <a:lnSpc>
                <a:spcPct val="80000"/>
              </a:lnSpc>
              <a:spcBef>
                <a:spcPts val="0"/>
              </a:spcBef>
              <a:spcAft>
                <a:spcPts val="0"/>
              </a:spcAft>
              <a:buNone/>
            </a:pPr>
            <a:r>
              <a:rPr lang="en" sz="1900">
                <a:solidFill>
                  <a:srgbClr val="000000"/>
                </a:solidFill>
                <a:latin typeface="Calibri"/>
                <a:ea typeface="Calibri"/>
                <a:cs typeface="Calibri"/>
                <a:sym typeface="Calibri"/>
              </a:rPr>
              <a:t>We humans conceptualize this attention as perception of the location and orientation of ourselves or of tasty or scary things that we can see. </a:t>
            </a:r>
            <a:endParaRPr sz="1900">
              <a:solidFill>
                <a:srgbClr val="000000"/>
              </a:solidFill>
              <a:latin typeface="Calibri"/>
              <a:ea typeface="Calibri"/>
              <a:cs typeface="Calibri"/>
              <a:sym typeface="Calibri"/>
            </a:endParaRPr>
          </a:p>
          <a:p>
            <a:pPr marL="0" lvl="0" indent="0" algn="just" rtl="0">
              <a:lnSpc>
                <a:spcPct val="80000"/>
              </a:lnSpc>
              <a:spcBef>
                <a:spcPts val="0"/>
              </a:spcBef>
              <a:spcAft>
                <a:spcPts val="0"/>
              </a:spcAft>
              <a:buNone/>
            </a:pPr>
            <a:endParaRPr sz="1900">
              <a:solidFill>
                <a:srgbClr val="000000"/>
              </a:solidFill>
              <a:latin typeface="Calibri"/>
              <a:ea typeface="Calibri"/>
              <a:cs typeface="Calibri"/>
              <a:sym typeface="Calibri"/>
            </a:endParaRPr>
          </a:p>
          <a:p>
            <a:pPr marL="0" lvl="0" indent="0" algn="just" rtl="0">
              <a:lnSpc>
                <a:spcPct val="80000"/>
              </a:lnSpc>
              <a:spcBef>
                <a:spcPts val="0"/>
              </a:spcBef>
              <a:spcAft>
                <a:spcPts val="0"/>
              </a:spcAft>
              <a:buNone/>
            </a:pPr>
            <a:r>
              <a:rPr lang="en" sz="1900">
                <a:solidFill>
                  <a:srgbClr val="000000"/>
                </a:solidFill>
                <a:latin typeface="Calibri"/>
                <a:ea typeface="Calibri"/>
                <a:cs typeface="Calibri"/>
                <a:sym typeface="Calibri"/>
              </a:rPr>
              <a:t>This attention to a perceived reward or threat we call “focus”, “gaze”, or “</a:t>
            </a:r>
            <a:r>
              <a:rPr lang="en" sz="1900" i="1">
                <a:solidFill>
                  <a:srgbClr val="000000"/>
                </a:solidFill>
                <a:latin typeface="Calibri"/>
                <a:ea typeface="Calibri"/>
                <a:cs typeface="Calibri"/>
                <a:sym typeface="Calibri"/>
              </a:rPr>
              <a:t>pose</a:t>
            </a:r>
            <a:r>
              <a:rPr lang="en" sz="1900">
                <a:solidFill>
                  <a:srgbClr val="000000"/>
                </a:solidFill>
                <a:latin typeface="Calibri"/>
                <a:ea typeface="Calibri"/>
                <a:cs typeface="Calibri"/>
                <a:sym typeface="Calibri"/>
              </a:rPr>
              <a:t>”. </a:t>
            </a:r>
            <a:endParaRPr sz="1900">
              <a:solidFill>
                <a:srgbClr val="000000"/>
              </a:solidFill>
              <a:latin typeface="Calibri"/>
              <a:ea typeface="Calibri"/>
              <a:cs typeface="Calibri"/>
              <a:sym typeface="Calibri"/>
            </a:endParaRPr>
          </a:p>
          <a:p>
            <a:pPr marL="0" lvl="0" indent="0" algn="just" rtl="0">
              <a:lnSpc>
                <a:spcPct val="80000"/>
              </a:lnSpc>
              <a:spcBef>
                <a:spcPts val="0"/>
              </a:spcBef>
              <a:spcAft>
                <a:spcPts val="0"/>
              </a:spcAft>
              <a:buSzPts val="358"/>
              <a:buNone/>
            </a:pPr>
            <a:endParaRPr sz="2000">
              <a:latin typeface="Calibri"/>
              <a:ea typeface="Calibri"/>
              <a:cs typeface="Calibri"/>
              <a:sym typeface="Calibri"/>
            </a:endParaRPr>
          </a:p>
        </p:txBody>
      </p:sp>
      <p:pic>
        <p:nvPicPr>
          <p:cNvPr id="66" name="Google Shape;66;p14"/>
          <p:cNvPicPr preferRelativeResize="0"/>
          <p:nvPr/>
        </p:nvPicPr>
        <p:blipFill>
          <a:blip r:embed="rId3">
            <a:alphaModFix/>
          </a:blip>
          <a:stretch>
            <a:fillRect/>
          </a:stretch>
        </p:blipFill>
        <p:spPr>
          <a:xfrm>
            <a:off x="6520992" y="1600200"/>
            <a:ext cx="2165808" cy="29718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32"/>
          <p:cNvSpPr txBox="1">
            <a:spLocks noGrp="1"/>
          </p:cNvSpPr>
          <p:nvPr>
            <p:ph type="ctrTitle"/>
          </p:nvPr>
        </p:nvSpPr>
        <p:spPr>
          <a:xfrm>
            <a:off x="311700" y="744575"/>
            <a:ext cx="8520600" cy="740700"/>
          </a:xfrm>
          <a:prstGeom prst="rect">
            <a:avLst/>
          </a:prstGeom>
        </p:spPr>
        <p:txBody>
          <a:bodyPr spcFirstLastPara="1" wrap="square" lIns="91425" tIns="91425" rIns="91425" bIns="91425" anchor="b" anchorCtr="0">
            <a:normAutofit fontScale="90000"/>
          </a:bodyPr>
          <a:lstStyle/>
          <a:p>
            <a:pPr marL="0" lvl="0" indent="0" algn="ctr" rtl="0">
              <a:spcBef>
                <a:spcPts val="0"/>
              </a:spcBef>
              <a:spcAft>
                <a:spcPts val="0"/>
              </a:spcAft>
              <a:buNone/>
            </a:pPr>
            <a:r>
              <a:rPr lang="en">
                <a:latin typeface="Calibri"/>
                <a:ea typeface="Calibri"/>
                <a:cs typeface="Calibri"/>
                <a:sym typeface="Calibri"/>
              </a:rPr>
              <a:t>References: Gaze Following</a:t>
            </a:r>
            <a:endParaRPr>
              <a:latin typeface="Calibri"/>
              <a:ea typeface="Calibri"/>
              <a:cs typeface="Calibri"/>
              <a:sym typeface="Calibri"/>
            </a:endParaRPr>
          </a:p>
        </p:txBody>
      </p:sp>
      <p:sp>
        <p:nvSpPr>
          <p:cNvPr id="197" name="Google Shape;197;p32"/>
          <p:cNvSpPr txBox="1"/>
          <p:nvPr/>
        </p:nvSpPr>
        <p:spPr>
          <a:xfrm>
            <a:off x="167775" y="1761675"/>
            <a:ext cx="8520600" cy="2301000"/>
          </a:xfrm>
          <a:prstGeom prst="rect">
            <a:avLst/>
          </a:prstGeom>
          <a:noFill/>
          <a:ln>
            <a:noFill/>
          </a:ln>
        </p:spPr>
        <p:txBody>
          <a:bodyPr spcFirstLastPara="1" wrap="square" lIns="91425" tIns="91425" rIns="91425" bIns="91425" anchor="t" anchorCtr="0">
            <a:spAutoFit/>
          </a:bodyPr>
          <a:lstStyle/>
          <a:p>
            <a:pPr marL="457200" lvl="0" indent="-298450" algn="l" rtl="0">
              <a:lnSpc>
                <a:spcPct val="115000"/>
              </a:lnSpc>
              <a:spcBef>
                <a:spcPts val="1200"/>
              </a:spcBef>
              <a:spcAft>
                <a:spcPts val="0"/>
              </a:spcAft>
              <a:buClr>
                <a:schemeClr val="dk1"/>
              </a:buClr>
              <a:buSzPts val="1100"/>
              <a:buChar char="●"/>
            </a:pPr>
            <a:r>
              <a:rPr lang="en" sz="1100" b="1">
                <a:solidFill>
                  <a:schemeClr val="dk1"/>
                </a:solidFill>
                <a:latin typeface="Calibri"/>
                <a:ea typeface="Calibri"/>
                <a:cs typeface="Calibri"/>
                <a:sym typeface="Calibri"/>
              </a:rPr>
              <a:t>Emery (2000)</a:t>
            </a:r>
            <a:r>
              <a:rPr lang="en" sz="1100">
                <a:solidFill>
                  <a:schemeClr val="dk1"/>
                </a:solidFill>
                <a:latin typeface="Calibri"/>
                <a:ea typeface="Calibri"/>
                <a:cs typeface="Calibri"/>
                <a:sym typeface="Calibri"/>
              </a:rPr>
              <a:t>; </a:t>
            </a:r>
            <a:r>
              <a:rPr lang="en" sz="1100" b="1">
                <a:solidFill>
                  <a:schemeClr val="dk1"/>
                </a:solidFill>
                <a:latin typeface="Calibri"/>
                <a:ea typeface="Calibri"/>
                <a:cs typeface="Calibri"/>
                <a:sym typeface="Calibri"/>
              </a:rPr>
              <a:t>Shepherd (2010)</a:t>
            </a:r>
            <a:r>
              <a:rPr lang="en" sz="1100">
                <a:solidFill>
                  <a:schemeClr val="dk1"/>
                </a:solidFill>
                <a:latin typeface="Calibri"/>
                <a:ea typeface="Calibri"/>
                <a:cs typeface="Calibri"/>
                <a:sym typeface="Calibri"/>
              </a:rPr>
              <a:t>. Reviews of social gaze across vertebrates and its evolutionary role.</a:t>
            </a:r>
            <a:r>
              <a:rPr lang="en" sz="1100">
                <a:solidFill>
                  <a:schemeClr val="dk1"/>
                </a:solidFill>
                <a:uFill>
                  <a:noFill/>
                </a:uFill>
                <a:latin typeface="Calibri"/>
                <a:ea typeface="Calibri"/>
                <a:cs typeface="Calibri"/>
                <a:sym typeface="Calibri"/>
                <a:hlinkClick r:id="rId3">
                  <a:extLst>
                    <a:ext uri="{A12FA001-AC4F-418D-AE19-62706E023703}">
                      <ahyp:hlinkClr xmlns:ahyp="http://schemas.microsoft.com/office/drawing/2018/hyperlinkcolor" val="tx"/>
                    </a:ext>
                  </a:extLst>
                </a:hlinkClick>
              </a:rPr>
              <a:t> </a:t>
            </a:r>
            <a:r>
              <a:rPr lang="en" sz="1100" u="sng">
                <a:solidFill>
                  <a:schemeClr val="hlink"/>
                </a:solidFill>
                <a:latin typeface="Calibri"/>
                <a:ea typeface="Calibri"/>
                <a:cs typeface="Calibri"/>
                <a:sym typeface="Calibri"/>
                <a:hlinkClick r:id="rId3"/>
              </a:rPr>
              <a:t>ece.uvic.ca</a:t>
            </a:r>
            <a:r>
              <a:rPr lang="en" sz="1100" u="sng">
                <a:solidFill>
                  <a:schemeClr val="hlink"/>
                </a:solidFill>
                <a:latin typeface="Calibri"/>
                <a:ea typeface="Calibri"/>
                <a:cs typeface="Calibri"/>
                <a:sym typeface="Calibri"/>
                <a:hlinkClick r:id="rId4"/>
              </a:rPr>
              <a:t>Frontiers</a:t>
            </a:r>
            <a:br>
              <a:rPr lang="en" sz="1100" u="sng">
                <a:solidFill>
                  <a:schemeClr val="hlink"/>
                </a:solidFill>
                <a:latin typeface="Calibri"/>
                <a:ea typeface="Calibri"/>
                <a:cs typeface="Calibri"/>
                <a:sym typeface="Calibri"/>
                <a:hlinkClick r:id="rId4"/>
              </a:rPr>
            </a:br>
            <a:endParaRPr sz="1100" u="sng">
              <a:solidFill>
                <a:schemeClr val="hlink"/>
              </a:solidFill>
              <a:latin typeface="Calibri"/>
              <a:ea typeface="Calibri"/>
              <a:cs typeface="Calibri"/>
              <a:sym typeface="Calibri"/>
            </a:endParaRPr>
          </a:p>
          <a:p>
            <a:pPr marL="457200" lvl="0" indent="-298450" algn="l" rtl="0">
              <a:lnSpc>
                <a:spcPct val="115000"/>
              </a:lnSpc>
              <a:spcBef>
                <a:spcPts val="0"/>
              </a:spcBef>
              <a:spcAft>
                <a:spcPts val="0"/>
              </a:spcAft>
              <a:buClr>
                <a:schemeClr val="dk1"/>
              </a:buClr>
              <a:buSzPts val="1100"/>
              <a:buChar char="●"/>
            </a:pPr>
            <a:r>
              <a:rPr lang="en" sz="1100" b="1">
                <a:solidFill>
                  <a:schemeClr val="dk1"/>
                </a:solidFill>
                <a:latin typeface="Calibri"/>
                <a:ea typeface="Calibri"/>
                <a:cs typeface="Calibri"/>
                <a:sym typeface="Calibri"/>
              </a:rPr>
              <a:t>Bugnyar et al. (2004–2007)</a:t>
            </a:r>
            <a:r>
              <a:rPr lang="en" sz="1100">
                <a:solidFill>
                  <a:schemeClr val="dk1"/>
                </a:solidFill>
                <a:latin typeface="Calibri"/>
                <a:ea typeface="Calibri"/>
                <a:cs typeface="Calibri"/>
                <a:sym typeface="Calibri"/>
              </a:rPr>
              <a:t>; </a:t>
            </a:r>
            <a:r>
              <a:rPr lang="en" sz="1100" b="1">
                <a:solidFill>
                  <a:schemeClr val="dk1"/>
                </a:solidFill>
                <a:latin typeface="Calibri"/>
                <a:ea typeface="Calibri"/>
                <a:cs typeface="Calibri"/>
                <a:sym typeface="Calibri"/>
              </a:rPr>
              <a:t>Bugnyar &amp; Heinrich (2006)</a:t>
            </a:r>
            <a:r>
              <a:rPr lang="en" sz="1100">
                <a:solidFill>
                  <a:schemeClr val="dk1"/>
                </a:solidFill>
                <a:latin typeface="Calibri"/>
                <a:ea typeface="Calibri"/>
                <a:cs typeface="Calibri"/>
                <a:sym typeface="Calibri"/>
              </a:rPr>
              <a:t>. Corvids follow gaze (even around barriers) and manipulate others’ attention around food caches.</a:t>
            </a:r>
            <a:r>
              <a:rPr lang="en" sz="1100">
                <a:solidFill>
                  <a:schemeClr val="dk1"/>
                </a:solidFill>
                <a:uFill>
                  <a:noFill/>
                </a:uFill>
                <a:latin typeface="Calibri"/>
                <a:ea typeface="Calibri"/>
                <a:cs typeface="Calibri"/>
                <a:sym typeface="Calibri"/>
                <a:hlinkClick r:id="rId5">
                  <a:extLst>
                    <a:ext uri="{A12FA001-AC4F-418D-AE19-62706E023703}">
                      <ahyp:hlinkClr xmlns:ahyp="http://schemas.microsoft.com/office/drawing/2018/hyperlinkcolor" val="tx"/>
                    </a:ext>
                  </a:extLst>
                </a:hlinkClick>
              </a:rPr>
              <a:t> </a:t>
            </a:r>
            <a:r>
              <a:rPr lang="en" sz="1100" u="sng">
                <a:solidFill>
                  <a:schemeClr val="hlink"/>
                </a:solidFill>
                <a:latin typeface="Calibri"/>
                <a:ea typeface="Calibri"/>
                <a:cs typeface="Calibri"/>
                <a:sym typeface="Calibri"/>
                <a:hlinkClick r:id="rId5"/>
              </a:rPr>
              <a:t>ScienceDirect</a:t>
            </a:r>
            <a:r>
              <a:rPr lang="en" sz="1100" u="sng">
                <a:solidFill>
                  <a:schemeClr val="hlink"/>
                </a:solidFill>
                <a:latin typeface="Calibri"/>
                <a:ea typeface="Calibri"/>
                <a:cs typeface="Calibri"/>
                <a:sym typeface="Calibri"/>
                <a:hlinkClick r:id="rId6"/>
              </a:rPr>
              <a:t>ResearchGate</a:t>
            </a:r>
            <a:br>
              <a:rPr lang="en" sz="1100" u="sng">
                <a:solidFill>
                  <a:schemeClr val="hlink"/>
                </a:solidFill>
                <a:latin typeface="Calibri"/>
                <a:ea typeface="Calibri"/>
                <a:cs typeface="Calibri"/>
                <a:sym typeface="Calibri"/>
                <a:hlinkClick r:id="rId6"/>
              </a:rPr>
            </a:br>
            <a:endParaRPr sz="1100" u="sng">
              <a:solidFill>
                <a:schemeClr val="hlink"/>
              </a:solidFill>
              <a:latin typeface="Calibri"/>
              <a:ea typeface="Calibri"/>
              <a:cs typeface="Calibri"/>
              <a:sym typeface="Calibri"/>
            </a:endParaRPr>
          </a:p>
          <a:p>
            <a:pPr marL="457200" lvl="0" indent="-298450" algn="l" rtl="0">
              <a:lnSpc>
                <a:spcPct val="115000"/>
              </a:lnSpc>
              <a:spcBef>
                <a:spcPts val="0"/>
              </a:spcBef>
              <a:spcAft>
                <a:spcPts val="0"/>
              </a:spcAft>
              <a:buClr>
                <a:schemeClr val="dk1"/>
              </a:buClr>
              <a:buSzPts val="1100"/>
              <a:buChar char="●"/>
            </a:pPr>
            <a:r>
              <a:rPr lang="en" sz="1100" b="1">
                <a:solidFill>
                  <a:schemeClr val="dk1"/>
                </a:solidFill>
                <a:latin typeface="Calibri"/>
                <a:ea typeface="Calibri"/>
                <a:cs typeface="Calibri"/>
                <a:sym typeface="Calibri"/>
              </a:rPr>
              <a:t>Amici et al. (2020)</a:t>
            </a:r>
            <a:r>
              <a:rPr lang="en" sz="1100">
                <a:solidFill>
                  <a:schemeClr val="dk1"/>
                </a:solidFill>
                <a:latin typeface="Calibri"/>
                <a:ea typeface="Calibri"/>
                <a:cs typeface="Calibri"/>
                <a:sym typeface="Calibri"/>
              </a:rPr>
              <a:t>. Gaze following in ungulates—extending beyond primates/birds.</a:t>
            </a:r>
            <a:r>
              <a:rPr lang="en" sz="1100">
                <a:solidFill>
                  <a:schemeClr val="dk1"/>
                </a:solidFill>
                <a:uFill>
                  <a:noFill/>
                </a:uFill>
                <a:latin typeface="Calibri"/>
                <a:ea typeface="Calibri"/>
                <a:cs typeface="Calibri"/>
                <a:sym typeface="Calibri"/>
                <a:hlinkClick r:id="rId7">
                  <a:extLst>
                    <a:ext uri="{A12FA001-AC4F-418D-AE19-62706E023703}">
                      <ahyp:hlinkClr xmlns:ahyp="http://schemas.microsoft.com/office/drawing/2018/hyperlinkcolor" val="tx"/>
                    </a:ext>
                  </a:extLst>
                </a:hlinkClick>
              </a:rPr>
              <a:t> </a:t>
            </a:r>
            <a:r>
              <a:rPr lang="en" sz="1100" u="sng">
                <a:solidFill>
                  <a:schemeClr val="hlink"/>
                </a:solidFill>
                <a:latin typeface="Calibri"/>
                <a:ea typeface="Calibri"/>
                <a:cs typeface="Calibri"/>
                <a:sym typeface="Calibri"/>
                <a:hlinkClick r:id="rId7"/>
              </a:rPr>
              <a:t>Frontiers</a:t>
            </a:r>
            <a:br>
              <a:rPr lang="en" sz="1100" u="sng">
                <a:solidFill>
                  <a:schemeClr val="hlink"/>
                </a:solidFill>
                <a:latin typeface="Calibri"/>
                <a:ea typeface="Calibri"/>
                <a:cs typeface="Calibri"/>
                <a:sym typeface="Calibri"/>
                <a:hlinkClick r:id="rId7"/>
              </a:rPr>
            </a:br>
            <a:endParaRPr sz="1100" u="sng">
              <a:solidFill>
                <a:schemeClr val="hlink"/>
              </a:solidFill>
              <a:latin typeface="Calibri"/>
              <a:ea typeface="Calibri"/>
              <a:cs typeface="Calibri"/>
              <a:sym typeface="Calibri"/>
            </a:endParaRPr>
          </a:p>
          <a:p>
            <a:pPr marL="457200" lvl="0" indent="-298450" algn="l" rtl="0">
              <a:lnSpc>
                <a:spcPct val="115000"/>
              </a:lnSpc>
              <a:spcBef>
                <a:spcPts val="0"/>
              </a:spcBef>
              <a:spcAft>
                <a:spcPts val="0"/>
              </a:spcAft>
              <a:buClr>
                <a:schemeClr val="dk1"/>
              </a:buClr>
              <a:buSzPts val="1100"/>
              <a:buChar char="●"/>
            </a:pPr>
            <a:r>
              <a:rPr lang="en" sz="1100" b="1">
                <a:solidFill>
                  <a:schemeClr val="dk1"/>
                </a:solidFill>
                <a:latin typeface="Calibri"/>
                <a:ea typeface="Calibri"/>
                <a:cs typeface="Calibri"/>
                <a:sym typeface="Calibri"/>
              </a:rPr>
              <a:t>Rosati et al.; Kano et al. (2025)</a:t>
            </a:r>
            <a:r>
              <a:rPr lang="en" sz="1100">
                <a:solidFill>
                  <a:schemeClr val="dk1"/>
                </a:solidFill>
                <a:latin typeface="Calibri"/>
                <a:ea typeface="Calibri"/>
                <a:cs typeface="Calibri"/>
                <a:sym typeface="Calibri"/>
              </a:rPr>
              <a:t>. Newer work showing </a:t>
            </a:r>
            <a:r>
              <a:rPr lang="en" sz="1100" b="1">
                <a:solidFill>
                  <a:schemeClr val="dk1"/>
                </a:solidFill>
                <a:latin typeface="Calibri"/>
                <a:ea typeface="Calibri"/>
                <a:cs typeface="Calibri"/>
                <a:sym typeface="Calibri"/>
              </a:rPr>
              <a:t>pigeons</a:t>
            </a:r>
            <a:r>
              <a:rPr lang="en" sz="1100">
                <a:solidFill>
                  <a:schemeClr val="dk1"/>
                </a:solidFill>
                <a:latin typeface="Calibri"/>
                <a:ea typeface="Calibri"/>
                <a:cs typeface="Calibri"/>
                <a:sym typeface="Calibri"/>
              </a:rPr>
              <a:t> follow conspecific gaze; group context matters.</a:t>
            </a:r>
            <a:r>
              <a:rPr lang="en" sz="1100">
                <a:solidFill>
                  <a:schemeClr val="dk1"/>
                </a:solidFill>
                <a:uFill>
                  <a:noFill/>
                </a:uFill>
                <a:latin typeface="Calibri"/>
                <a:ea typeface="Calibri"/>
                <a:cs typeface="Calibri"/>
                <a:sym typeface="Calibri"/>
                <a:hlinkClick r:id="rId8">
                  <a:extLst>
                    <a:ext uri="{A12FA001-AC4F-418D-AE19-62706E023703}">
                      <ahyp:hlinkClr xmlns:ahyp="http://schemas.microsoft.com/office/drawing/2018/hyperlinkcolor" val="tx"/>
                    </a:ext>
                  </a:extLst>
                </a:hlinkClick>
              </a:rPr>
              <a:t> </a:t>
            </a:r>
            <a:r>
              <a:rPr lang="en" sz="1100" u="sng">
                <a:solidFill>
                  <a:schemeClr val="hlink"/>
                </a:solidFill>
                <a:latin typeface="Calibri"/>
                <a:ea typeface="Calibri"/>
                <a:cs typeface="Calibri"/>
                <a:sym typeface="Calibri"/>
                <a:hlinkClick r:id="rId8"/>
              </a:rPr>
              <a:t>ScienceDirect</a:t>
            </a:r>
            <a:br>
              <a:rPr lang="en" sz="1100" u="sng">
                <a:solidFill>
                  <a:schemeClr val="hlink"/>
                </a:solidFill>
                <a:latin typeface="Calibri"/>
                <a:ea typeface="Calibri"/>
                <a:cs typeface="Calibri"/>
                <a:sym typeface="Calibri"/>
                <a:hlinkClick r:id="rId8"/>
              </a:rPr>
            </a:br>
            <a:endParaRPr sz="1100" u="sng">
              <a:solidFill>
                <a:schemeClr val="hlink"/>
              </a:solidFill>
              <a:latin typeface="Calibri"/>
              <a:ea typeface="Calibri"/>
              <a:cs typeface="Calibri"/>
              <a:sym typeface="Calibri"/>
            </a:endParaRPr>
          </a:p>
          <a:p>
            <a:pPr marL="457200" lvl="0" indent="-298450" algn="l" rtl="0">
              <a:lnSpc>
                <a:spcPct val="115000"/>
              </a:lnSpc>
              <a:spcBef>
                <a:spcPts val="0"/>
              </a:spcBef>
              <a:spcAft>
                <a:spcPts val="0"/>
              </a:spcAft>
              <a:buClr>
                <a:schemeClr val="dk1"/>
              </a:buClr>
              <a:buSzPts val="1100"/>
              <a:buChar char="●"/>
            </a:pPr>
            <a:r>
              <a:rPr lang="en" sz="1100" b="1">
                <a:solidFill>
                  <a:schemeClr val="dk1"/>
                </a:solidFill>
                <a:latin typeface="Calibri"/>
                <a:ea typeface="Calibri"/>
                <a:cs typeface="Calibri"/>
                <a:sym typeface="Calibri"/>
              </a:rPr>
              <a:t>Gaze sensitivity review (2013)</a:t>
            </a:r>
            <a:r>
              <a:rPr lang="en" sz="1100">
                <a:solidFill>
                  <a:schemeClr val="dk1"/>
                </a:solidFill>
                <a:latin typeface="Calibri"/>
                <a:ea typeface="Calibri"/>
                <a:cs typeface="Calibri"/>
                <a:sym typeface="Calibri"/>
              </a:rPr>
              <a:t>—how animals learn to use gaze for locating food or avoiding predators.</a:t>
            </a:r>
            <a:r>
              <a:rPr lang="en" sz="1100">
                <a:solidFill>
                  <a:schemeClr val="dk1"/>
                </a:solidFill>
                <a:uFill>
                  <a:noFill/>
                </a:uFill>
                <a:latin typeface="Calibri"/>
                <a:ea typeface="Calibri"/>
                <a:cs typeface="Calibri"/>
                <a:sym typeface="Calibri"/>
                <a:hlinkClick r:id="rId9">
                  <a:extLst>
                    <a:ext uri="{A12FA001-AC4F-418D-AE19-62706E023703}">
                      <ahyp:hlinkClr xmlns:ahyp="http://schemas.microsoft.com/office/drawing/2018/hyperlinkcolor" val="tx"/>
                    </a:ext>
                  </a:extLst>
                </a:hlinkClick>
              </a:rPr>
              <a:t> </a:t>
            </a:r>
            <a:r>
              <a:rPr lang="en" sz="1100" u="sng">
                <a:solidFill>
                  <a:schemeClr val="hlink"/>
                </a:solidFill>
                <a:latin typeface="Calibri"/>
                <a:ea typeface="Calibri"/>
                <a:cs typeface="Calibri"/>
                <a:sym typeface="Calibri"/>
                <a:hlinkClick r:id="rId9"/>
              </a:rPr>
              <a:t>ScienceDirect</a:t>
            </a:r>
            <a:br>
              <a:rPr lang="en" sz="1100" u="sng">
                <a:solidFill>
                  <a:schemeClr val="hlink"/>
                </a:solidFill>
                <a:latin typeface="Calibri"/>
                <a:ea typeface="Calibri"/>
                <a:cs typeface="Calibri"/>
                <a:sym typeface="Calibri"/>
                <a:hlinkClick r:id="rId9"/>
              </a:rPr>
            </a:br>
            <a:endParaRPr sz="1100">
              <a:solidFill>
                <a:schemeClr val="dk1"/>
              </a:solidFill>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33"/>
          <p:cNvSpPr txBox="1">
            <a:spLocks noGrp="1"/>
          </p:cNvSpPr>
          <p:nvPr>
            <p:ph type="ctrTitle"/>
          </p:nvPr>
        </p:nvSpPr>
        <p:spPr>
          <a:xfrm>
            <a:off x="311700" y="744575"/>
            <a:ext cx="8520600" cy="740700"/>
          </a:xfrm>
          <a:prstGeom prst="rect">
            <a:avLst/>
          </a:prstGeom>
        </p:spPr>
        <p:txBody>
          <a:bodyPr spcFirstLastPara="1" wrap="square" lIns="91425" tIns="91425" rIns="91425" bIns="91425" anchor="b" anchorCtr="0">
            <a:normAutofit fontScale="90000"/>
          </a:bodyPr>
          <a:lstStyle/>
          <a:p>
            <a:pPr marL="0" lvl="0" indent="0" algn="ctr" rtl="0">
              <a:spcBef>
                <a:spcPts val="0"/>
              </a:spcBef>
              <a:spcAft>
                <a:spcPts val="0"/>
              </a:spcAft>
              <a:buNone/>
            </a:pPr>
            <a:r>
              <a:rPr lang="en">
                <a:latin typeface="Calibri"/>
                <a:ea typeface="Calibri"/>
                <a:cs typeface="Calibri"/>
                <a:sym typeface="Calibri"/>
              </a:rPr>
              <a:t>References: Eye Tracking</a:t>
            </a:r>
            <a:endParaRPr>
              <a:latin typeface="Calibri"/>
              <a:ea typeface="Calibri"/>
              <a:cs typeface="Calibri"/>
              <a:sym typeface="Calibri"/>
            </a:endParaRPr>
          </a:p>
        </p:txBody>
      </p:sp>
      <p:sp>
        <p:nvSpPr>
          <p:cNvPr id="203" name="Google Shape;203;p33"/>
          <p:cNvSpPr txBox="1"/>
          <p:nvPr/>
        </p:nvSpPr>
        <p:spPr>
          <a:xfrm>
            <a:off x="167775" y="1761675"/>
            <a:ext cx="8520600" cy="1327500"/>
          </a:xfrm>
          <a:prstGeom prst="rect">
            <a:avLst/>
          </a:prstGeom>
          <a:noFill/>
          <a:ln>
            <a:noFill/>
          </a:ln>
        </p:spPr>
        <p:txBody>
          <a:bodyPr spcFirstLastPara="1" wrap="square" lIns="91425" tIns="91425" rIns="91425" bIns="91425" anchor="t" anchorCtr="0">
            <a:spAutoFit/>
          </a:bodyPr>
          <a:lstStyle/>
          <a:p>
            <a:pPr marL="457200" lvl="0" indent="-298450" algn="just" rtl="0">
              <a:lnSpc>
                <a:spcPct val="115000"/>
              </a:lnSpc>
              <a:spcBef>
                <a:spcPts val="1200"/>
              </a:spcBef>
              <a:spcAft>
                <a:spcPts val="0"/>
              </a:spcAft>
              <a:buClr>
                <a:schemeClr val="dk1"/>
              </a:buClr>
              <a:buSzPts val="1100"/>
              <a:buChar char="●"/>
            </a:pPr>
            <a:r>
              <a:rPr lang="en" sz="1100" b="1">
                <a:solidFill>
                  <a:schemeClr val="dk1"/>
                </a:solidFill>
                <a:latin typeface="Calibri"/>
                <a:ea typeface="Calibri"/>
                <a:cs typeface="Calibri"/>
                <a:sym typeface="Calibri"/>
              </a:rPr>
              <a:t>Yorzinski &amp; Platt (2014)</a:t>
            </a:r>
            <a:r>
              <a:rPr lang="en" sz="1100">
                <a:solidFill>
                  <a:schemeClr val="dk1"/>
                </a:solidFill>
                <a:latin typeface="Calibri"/>
                <a:ea typeface="Calibri"/>
                <a:cs typeface="Calibri"/>
                <a:sym typeface="Calibri"/>
              </a:rPr>
              <a:t>. Telemetric </a:t>
            </a:r>
            <a:r>
              <a:rPr lang="en" sz="1100" b="1">
                <a:solidFill>
                  <a:schemeClr val="dk1"/>
                </a:solidFill>
                <a:latin typeface="Calibri"/>
                <a:ea typeface="Calibri"/>
                <a:cs typeface="Calibri"/>
                <a:sym typeface="Calibri"/>
              </a:rPr>
              <a:t>eye-tracking</a:t>
            </a:r>
            <a:r>
              <a:rPr lang="en" sz="1100">
                <a:solidFill>
                  <a:schemeClr val="dk1"/>
                </a:solidFill>
                <a:latin typeface="Calibri"/>
                <a:ea typeface="Calibri"/>
                <a:cs typeface="Calibri"/>
                <a:sym typeface="Calibri"/>
              </a:rPr>
              <a:t> in peafowl during predator detection—direct readout of visual attention.</a:t>
            </a:r>
            <a:r>
              <a:rPr lang="en" sz="1100">
                <a:solidFill>
                  <a:schemeClr val="dk1"/>
                </a:solidFill>
                <a:uFill>
                  <a:noFill/>
                </a:uFill>
                <a:latin typeface="Calibri"/>
                <a:ea typeface="Calibri"/>
                <a:cs typeface="Calibri"/>
                <a:sym typeface="Calibri"/>
                <a:hlinkClick r:id="rId3">
                  <a:extLst>
                    <a:ext uri="{A12FA001-AC4F-418D-AE19-62706E023703}">
                      <ahyp:hlinkClr xmlns:ahyp="http://schemas.microsoft.com/office/drawing/2018/hyperlinkcolor" val="tx"/>
                    </a:ext>
                  </a:extLst>
                </a:hlinkClick>
              </a:rPr>
              <a:t> </a:t>
            </a:r>
            <a:r>
              <a:rPr lang="en" sz="1100" u="sng">
                <a:solidFill>
                  <a:schemeClr val="hlink"/>
                </a:solidFill>
                <a:latin typeface="Calibri"/>
                <a:ea typeface="Calibri"/>
                <a:cs typeface="Calibri"/>
                <a:sym typeface="Calibri"/>
                <a:hlinkClick r:id="rId3"/>
              </a:rPr>
              <a:t>Yorzinski Lab</a:t>
            </a:r>
            <a:br>
              <a:rPr lang="en" sz="1100" u="sng">
                <a:solidFill>
                  <a:schemeClr val="hlink"/>
                </a:solidFill>
                <a:latin typeface="Calibri"/>
                <a:ea typeface="Calibri"/>
                <a:cs typeface="Calibri"/>
                <a:sym typeface="Calibri"/>
                <a:hlinkClick r:id="rId3"/>
              </a:rPr>
            </a:br>
            <a:endParaRPr sz="1100" u="sng">
              <a:solidFill>
                <a:schemeClr val="hlink"/>
              </a:solidFill>
              <a:latin typeface="Calibri"/>
              <a:ea typeface="Calibri"/>
              <a:cs typeface="Calibri"/>
              <a:sym typeface="Calibri"/>
            </a:endParaRPr>
          </a:p>
          <a:p>
            <a:pPr marL="457200" lvl="0" indent="-298450" algn="just" rtl="0">
              <a:lnSpc>
                <a:spcPct val="115000"/>
              </a:lnSpc>
              <a:spcBef>
                <a:spcPts val="0"/>
              </a:spcBef>
              <a:spcAft>
                <a:spcPts val="0"/>
              </a:spcAft>
              <a:buClr>
                <a:schemeClr val="dk1"/>
              </a:buClr>
              <a:buSzPts val="1100"/>
              <a:buChar char="●"/>
            </a:pPr>
            <a:r>
              <a:rPr lang="en" sz="1100" b="1">
                <a:solidFill>
                  <a:schemeClr val="dk1"/>
                </a:solidFill>
                <a:latin typeface="Calibri"/>
                <a:ea typeface="Calibri"/>
                <a:cs typeface="Calibri"/>
                <a:sym typeface="Calibri"/>
              </a:rPr>
              <a:t>Yorzinski et al. (2013/2014/2015)</a:t>
            </a:r>
            <a:r>
              <a:rPr lang="en" sz="1100">
                <a:solidFill>
                  <a:schemeClr val="dk1"/>
                </a:solidFill>
                <a:latin typeface="Calibri"/>
                <a:ea typeface="Calibri"/>
                <a:cs typeface="Calibri"/>
                <a:sym typeface="Calibri"/>
              </a:rPr>
              <a:t>. What females actually look at in courtship; coupling of eye and head movements.</a:t>
            </a:r>
            <a:r>
              <a:rPr lang="en" sz="1100">
                <a:solidFill>
                  <a:schemeClr val="dk1"/>
                </a:solidFill>
                <a:uFill>
                  <a:noFill/>
                </a:uFill>
                <a:latin typeface="Calibri"/>
                <a:ea typeface="Calibri"/>
                <a:cs typeface="Calibri"/>
                <a:sym typeface="Calibri"/>
                <a:hlinkClick r:id="rId4">
                  <a:extLst>
                    <a:ext uri="{A12FA001-AC4F-418D-AE19-62706E023703}">
                      <ahyp:hlinkClr xmlns:ahyp="http://schemas.microsoft.com/office/drawing/2018/hyperlinkcolor" val="tx"/>
                    </a:ext>
                  </a:extLst>
                </a:hlinkClick>
              </a:rPr>
              <a:t> </a:t>
            </a:r>
            <a:r>
              <a:rPr lang="en" sz="1100" u="sng">
                <a:solidFill>
                  <a:schemeClr val="hlink"/>
                </a:solidFill>
                <a:latin typeface="Calibri"/>
                <a:ea typeface="Calibri"/>
                <a:cs typeface="Calibri"/>
                <a:sym typeface="Calibri"/>
                <a:hlinkClick r:id="rId4"/>
              </a:rPr>
              <a:t>journals.biologists.com</a:t>
            </a:r>
            <a:r>
              <a:rPr lang="en" sz="1100" u="sng">
                <a:solidFill>
                  <a:schemeClr val="hlink"/>
                </a:solidFill>
                <a:latin typeface="Calibri"/>
                <a:ea typeface="Calibri"/>
                <a:cs typeface="Calibri"/>
                <a:sym typeface="Calibri"/>
                <a:hlinkClick r:id="rId5"/>
              </a:rPr>
              <a:t>patricellilab.faculty.ucdavis.edu</a:t>
            </a:r>
            <a:r>
              <a:rPr lang="en" sz="1100" u="sng">
                <a:solidFill>
                  <a:schemeClr val="hlink"/>
                </a:solidFill>
                <a:latin typeface="Calibri"/>
                <a:ea typeface="Calibri"/>
                <a:cs typeface="Calibri"/>
                <a:sym typeface="Calibri"/>
                <a:hlinkClick r:id="rId6"/>
              </a:rPr>
              <a:t>ResearchGate</a:t>
            </a:r>
            <a:br>
              <a:rPr lang="en" sz="1100" u="sng">
                <a:solidFill>
                  <a:schemeClr val="hlink"/>
                </a:solidFill>
                <a:latin typeface="Calibri"/>
                <a:ea typeface="Calibri"/>
                <a:cs typeface="Calibri"/>
                <a:sym typeface="Calibri"/>
                <a:hlinkClick r:id="rId6"/>
              </a:rPr>
            </a:br>
            <a:endParaRPr sz="1100" u="sng">
              <a:solidFill>
                <a:schemeClr val="hlink"/>
              </a:solidFill>
              <a:latin typeface="Calibri"/>
              <a:ea typeface="Calibri"/>
              <a:cs typeface="Calibri"/>
              <a:sym typeface="Calibri"/>
            </a:endParaRPr>
          </a:p>
          <a:p>
            <a:pPr marL="457200" lvl="0" indent="-298450" algn="just" rtl="0">
              <a:lnSpc>
                <a:spcPct val="115000"/>
              </a:lnSpc>
              <a:spcBef>
                <a:spcPts val="0"/>
              </a:spcBef>
              <a:spcAft>
                <a:spcPts val="0"/>
              </a:spcAft>
              <a:buClr>
                <a:schemeClr val="dk1"/>
              </a:buClr>
              <a:buSzPts val="1100"/>
              <a:buChar char="●"/>
            </a:pPr>
            <a:r>
              <a:rPr lang="en" sz="1100" b="1">
                <a:solidFill>
                  <a:schemeClr val="dk1"/>
                </a:solidFill>
                <a:latin typeface="Calibri"/>
                <a:ea typeface="Calibri"/>
                <a:cs typeface="Calibri"/>
                <a:sym typeface="Calibri"/>
              </a:rPr>
              <a:t>eLife reviewed preprint (2024)</a:t>
            </a:r>
            <a:r>
              <a:rPr lang="en" sz="1100">
                <a:solidFill>
                  <a:schemeClr val="dk1"/>
                </a:solidFill>
                <a:latin typeface="Calibri"/>
                <a:ea typeface="Calibri"/>
                <a:cs typeface="Calibri"/>
                <a:sym typeface="Calibri"/>
              </a:rPr>
              <a:t>. Fine-scale tracking in pigeons links foveal use to faster escape—bridging pose to attention.</a:t>
            </a:r>
            <a:r>
              <a:rPr lang="en" sz="1100">
                <a:solidFill>
                  <a:schemeClr val="dk1"/>
                </a:solidFill>
                <a:uFill>
                  <a:noFill/>
                </a:uFill>
                <a:latin typeface="Calibri"/>
                <a:ea typeface="Calibri"/>
                <a:cs typeface="Calibri"/>
                <a:sym typeface="Calibri"/>
                <a:hlinkClick r:id="rId7">
                  <a:extLst>
                    <a:ext uri="{A12FA001-AC4F-418D-AE19-62706E023703}">
                      <ahyp:hlinkClr xmlns:ahyp="http://schemas.microsoft.com/office/drawing/2018/hyperlinkcolor" val="tx"/>
                    </a:ext>
                  </a:extLst>
                </a:hlinkClick>
              </a:rPr>
              <a:t> </a:t>
            </a:r>
            <a:r>
              <a:rPr lang="en" sz="1100" u="sng">
                <a:solidFill>
                  <a:schemeClr val="hlink"/>
                </a:solidFill>
                <a:latin typeface="Calibri"/>
                <a:ea typeface="Calibri"/>
                <a:cs typeface="Calibri"/>
                <a:sym typeface="Calibri"/>
                <a:hlinkClick r:id="rId7"/>
              </a:rPr>
              <a:t>eLife</a:t>
            </a:r>
            <a:endParaRPr sz="1100">
              <a:solidFill>
                <a:schemeClr val="dk1"/>
              </a:solidFill>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p34"/>
          <p:cNvSpPr txBox="1">
            <a:spLocks noGrp="1"/>
          </p:cNvSpPr>
          <p:nvPr>
            <p:ph type="ctrTitle"/>
          </p:nvPr>
        </p:nvSpPr>
        <p:spPr>
          <a:xfrm>
            <a:off x="311700" y="744575"/>
            <a:ext cx="8520600" cy="740700"/>
          </a:xfrm>
          <a:prstGeom prst="rect">
            <a:avLst/>
          </a:prstGeom>
        </p:spPr>
        <p:txBody>
          <a:bodyPr spcFirstLastPara="1" wrap="square" lIns="91425" tIns="91425" rIns="91425" bIns="91425" anchor="b" anchorCtr="0">
            <a:normAutofit fontScale="90000"/>
          </a:bodyPr>
          <a:lstStyle/>
          <a:p>
            <a:pPr marL="0" lvl="0" indent="0" algn="ctr" rtl="0">
              <a:spcBef>
                <a:spcPts val="0"/>
              </a:spcBef>
              <a:spcAft>
                <a:spcPts val="0"/>
              </a:spcAft>
              <a:buNone/>
            </a:pPr>
            <a:r>
              <a:rPr lang="en">
                <a:latin typeface="Calibri"/>
                <a:ea typeface="Calibri"/>
                <a:cs typeface="Calibri"/>
                <a:sym typeface="Calibri"/>
              </a:rPr>
              <a:t>References: OGC GeoPose</a:t>
            </a:r>
            <a:endParaRPr>
              <a:latin typeface="Calibri"/>
              <a:ea typeface="Calibri"/>
              <a:cs typeface="Calibri"/>
              <a:sym typeface="Calibri"/>
            </a:endParaRPr>
          </a:p>
        </p:txBody>
      </p:sp>
      <p:sp>
        <p:nvSpPr>
          <p:cNvPr id="209" name="Google Shape;209;p34"/>
          <p:cNvSpPr txBox="1"/>
          <p:nvPr/>
        </p:nvSpPr>
        <p:spPr>
          <a:xfrm>
            <a:off x="167775" y="1761675"/>
            <a:ext cx="8520600" cy="1522200"/>
          </a:xfrm>
          <a:prstGeom prst="rect">
            <a:avLst/>
          </a:prstGeom>
          <a:noFill/>
          <a:ln>
            <a:noFill/>
          </a:ln>
        </p:spPr>
        <p:txBody>
          <a:bodyPr spcFirstLastPara="1" wrap="square" lIns="91425" tIns="91425" rIns="91425" bIns="91425" anchor="t" anchorCtr="0">
            <a:spAutoFit/>
          </a:bodyPr>
          <a:lstStyle/>
          <a:p>
            <a:pPr marL="457200" lvl="0" indent="-298450" algn="l" rtl="0">
              <a:lnSpc>
                <a:spcPct val="115000"/>
              </a:lnSpc>
              <a:spcBef>
                <a:spcPts val="1200"/>
              </a:spcBef>
              <a:spcAft>
                <a:spcPts val="0"/>
              </a:spcAft>
              <a:buClr>
                <a:schemeClr val="dk1"/>
              </a:buClr>
              <a:buSzPts val="1100"/>
              <a:buChar char="●"/>
            </a:pPr>
            <a:r>
              <a:rPr lang="en" sz="1100">
                <a:solidFill>
                  <a:schemeClr val="dk1"/>
                </a:solidFill>
                <a:latin typeface="Calibri"/>
                <a:ea typeface="Calibri"/>
                <a:cs typeface="Calibri"/>
                <a:sym typeface="Calibri"/>
              </a:rPr>
              <a:t>The OGC GeoPose 1.0 Data Exchange Standard is an </a:t>
            </a:r>
            <a:r>
              <a:rPr lang="en" sz="1100" b="1">
                <a:solidFill>
                  <a:schemeClr val="dk1"/>
                </a:solidFill>
                <a:latin typeface="Calibri"/>
                <a:ea typeface="Calibri"/>
                <a:cs typeface="Calibri"/>
                <a:sym typeface="Calibri"/>
              </a:rPr>
              <a:t>OGC Implementation Standard</a:t>
            </a:r>
            <a:r>
              <a:rPr lang="en" sz="1100">
                <a:solidFill>
                  <a:schemeClr val="dk1"/>
                </a:solidFill>
                <a:latin typeface="Calibri"/>
                <a:ea typeface="Calibri"/>
                <a:cs typeface="Calibri"/>
                <a:sym typeface="Calibri"/>
              </a:rPr>
              <a:t>, approved on </a:t>
            </a:r>
            <a:r>
              <a:rPr lang="en" sz="1100" b="1">
                <a:solidFill>
                  <a:schemeClr val="dk1"/>
                </a:solidFill>
                <a:latin typeface="Calibri"/>
                <a:ea typeface="Calibri"/>
                <a:cs typeface="Calibri"/>
                <a:sym typeface="Calibri"/>
              </a:rPr>
              <a:t>June 20, 2022</a:t>
            </a:r>
            <a:r>
              <a:rPr lang="en" sz="1100">
                <a:solidFill>
                  <a:schemeClr val="dk1"/>
                </a:solidFill>
                <a:latin typeface="Calibri"/>
                <a:ea typeface="Calibri"/>
                <a:cs typeface="Calibri"/>
                <a:sym typeface="Calibri"/>
              </a:rPr>
              <a:t>, and </a:t>
            </a:r>
            <a:r>
              <a:rPr lang="en" sz="1100" b="1">
                <a:solidFill>
                  <a:schemeClr val="dk1"/>
                </a:solidFill>
                <a:latin typeface="Calibri"/>
                <a:ea typeface="Calibri"/>
                <a:cs typeface="Calibri"/>
                <a:sym typeface="Calibri"/>
              </a:rPr>
              <a:t>published on September 8, 2023</a:t>
            </a:r>
            <a:r>
              <a:rPr lang="en" sz="1100">
                <a:solidFill>
                  <a:schemeClr val="dk1"/>
                </a:solidFill>
                <a:uFill>
                  <a:noFill/>
                </a:uFill>
                <a:latin typeface="Calibri"/>
                <a:ea typeface="Calibri"/>
                <a:cs typeface="Calibri"/>
                <a:sym typeface="Calibri"/>
                <a:hlinkClick r:id="rId3">
                  <a:extLst>
                    <a:ext uri="{A12FA001-AC4F-418D-AE19-62706E023703}">
                      <ahyp:hlinkClr xmlns:ahyp="http://schemas.microsoft.com/office/drawing/2018/hyperlinkcolor" val="tx"/>
                    </a:ext>
                  </a:extLst>
                </a:hlinkClick>
              </a:rPr>
              <a:t> </a:t>
            </a:r>
            <a:r>
              <a:rPr lang="en" sz="1100" u="sng">
                <a:solidFill>
                  <a:schemeClr val="hlink"/>
                </a:solidFill>
                <a:latin typeface="Calibri"/>
                <a:ea typeface="Calibri"/>
                <a:cs typeface="Calibri"/>
                <a:sym typeface="Calibri"/>
                <a:hlinkClick r:id="rId3"/>
              </a:rPr>
              <a:t>geopose.org+14docs.ogc.org+14medium.com+14</a:t>
            </a:r>
            <a:r>
              <a:rPr lang="en" sz="1100">
                <a:solidFill>
                  <a:schemeClr val="dk1"/>
                </a:solidFill>
                <a:latin typeface="Calibri"/>
                <a:ea typeface="Calibri"/>
                <a:cs typeface="Calibri"/>
                <a:sym typeface="Calibri"/>
              </a:rPr>
              <a:t>.</a:t>
            </a:r>
            <a:br>
              <a:rPr lang="en" sz="1100">
                <a:solidFill>
                  <a:schemeClr val="dk1"/>
                </a:solidFill>
                <a:latin typeface="Calibri"/>
                <a:ea typeface="Calibri"/>
                <a:cs typeface="Calibri"/>
                <a:sym typeface="Calibri"/>
              </a:rPr>
            </a:br>
            <a:endParaRPr sz="1100">
              <a:solidFill>
                <a:schemeClr val="dk1"/>
              </a:solidFill>
              <a:latin typeface="Calibri"/>
              <a:ea typeface="Calibri"/>
              <a:cs typeface="Calibri"/>
              <a:sym typeface="Calibri"/>
            </a:endParaRPr>
          </a:p>
          <a:p>
            <a:pPr marL="457200" lvl="0" indent="-298450" algn="l" rtl="0">
              <a:lnSpc>
                <a:spcPct val="115000"/>
              </a:lnSpc>
              <a:spcBef>
                <a:spcPts val="0"/>
              </a:spcBef>
              <a:spcAft>
                <a:spcPts val="0"/>
              </a:spcAft>
              <a:buClr>
                <a:schemeClr val="dk1"/>
              </a:buClr>
              <a:buSzPts val="1100"/>
              <a:buChar char="●"/>
            </a:pPr>
            <a:r>
              <a:rPr lang="en" sz="1100">
                <a:solidFill>
                  <a:schemeClr val="dk1"/>
                </a:solidFill>
                <a:latin typeface="Calibri"/>
                <a:ea typeface="Calibri"/>
                <a:cs typeface="Calibri"/>
                <a:sym typeface="Calibri"/>
              </a:rPr>
              <a:t>It is designated as </a:t>
            </a:r>
            <a:r>
              <a:rPr lang="en" sz="1100" b="1">
                <a:solidFill>
                  <a:schemeClr val="dk1"/>
                </a:solidFill>
                <a:latin typeface="Calibri"/>
                <a:ea typeface="Calibri"/>
                <a:cs typeface="Calibri"/>
                <a:sym typeface="Calibri"/>
              </a:rPr>
              <a:t>OGC Doc No. 21-056r11</a:t>
            </a:r>
            <a:r>
              <a:rPr lang="en" sz="1100">
                <a:solidFill>
                  <a:schemeClr val="dk1"/>
                </a:solidFill>
                <a:uFill>
                  <a:noFill/>
                </a:uFill>
                <a:latin typeface="Calibri"/>
                <a:ea typeface="Calibri"/>
                <a:cs typeface="Calibri"/>
                <a:sym typeface="Calibri"/>
                <a:hlinkClick r:id="rId3">
                  <a:extLst>
                    <a:ext uri="{A12FA001-AC4F-418D-AE19-62706E023703}">
                      <ahyp:hlinkClr xmlns:ahyp="http://schemas.microsoft.com/office/drawing/2018/hyperlinkcolor" val="tx"/>
                    </a:ext>
                  </a:extLst>
                </a:hlinkClick>
              </a:rPr>
              <a:t> </a:t>
            </a:r>
            <a:r>
              <a:rPr lang="en" sz="1100" u="sng">
                <a:solidFill>
                  <a:schemeClr val="hlink"/>
                </a:solidFill>
                <a:latin typeface="Calibri"/>
                <a:ea typeface="Calibri"/>
                <a:cs typeface="Calibri"/>
                <a:sym typeface="Calibri"/>
                <a:hlinkClick r:id="rId3"/>
              </a:rPr>
              <a:t>docs.ogc.org+2ogc.org+2</a:t>
            </a:r>
            <a:r>
              <a:rPr lang="en" sz="1100">
                <a:solidFill>
                  <a:schemeClr val="dk1"/>
                </a:solidFill>
                <a:latin typeface="Calibri"/>
                <a:ea typeface="Calibri"/>
                <a:cs typeface="Calibri"/>
                <a:sym typeface="Calibri"/>
              </a:rPr>
              <a:t>.</a:t>
            </a:r>
            <a:br>
              <a:rPr lang="en" sz="1100">
                <a:solidFill>
                  <a:schemeClr val="dk1"/>
                </a:solidFill>
                <a:latin typeface="Calibri"/>
                <a:ea typeface="Calibri"/>
                <a:cs typeface="Calibri"/>
                <a:sym typeface="Calibri"/>
              </a:rPr>
            </a:br>
            <a:endParaRPr sz="1100">
              <a:solidFill>
                <a:schemeClr val="dk1"/>
              </a:solidFill>
              <a:latin typeface="Calibri"/>
              <a:ea typeface="Calibri"/>
              <a:cs typeface="Calibri"/>
              <a:sym typeface="Calibri"/>
            </a:endParaRPr>
          </a:p>
          <a:p>
            <a:pPr marL="457200" lvl="0" indent="-298450" algn="l" rtl="0">
              <a:lnSpc>
                <a:spcPct val="115000"/>
              </a:lnSpc>
              <a:spcBef>
                <a:spcPts val="0"/>
              </a:spcBef>
              <a:spcAft>
                <a:spcPts val="0"/>
              </a:spcAft>
              <a:buClr>
                <a:schemeClr val="dk1"/>
              </a:buClr>
              <a:buSzPts val="1100"/>
              <a:buChar char="●"/>
            </a:pPr>
            <a:r>
              <a:rPr lang="en" sz="1100">
                <a:solidFill>
                  <a:schemeClr val="dk1"/>
                </a:solidFill>
                <a:latin typeface="Calibri"/>
                <a:ea typeface="Calibri"/>
                <a:cs typeface="Calibri"/>
                <a:sym typeface="Calibri"/>
              </a:rPr>
              <a:t>The standard defines an interoperable way to express and exchange the </a:t>
            </a:r>
            <a:r>
              <a:rPr lang="en" sz="1100" b="1">
                <a:solidFill>
                  <a:schemeClr val="dk1"/>
                </a:solidFill>
                <a:latin typeface="Calibri"/>
                <a:ea typeface="Calibri"/>
                <a:cs typeface="Calibri"/>
                <a:sym typeface="Calibri"/>
              </a:rPr>
              <a:t>location and orientation (poses)</a:t>
            </a:r>
            <a:r>
              <a:rPr lang="en" sz="1100">
                <a:solidFill>
                  <a:schemeClr val="dk1"/>
                </a:solidFill>
                <a:latin typeface="Calibri"/>
                <a:ea typeface="Calibri"/>
                <a:cs typeface="Calibri"/>
                <a:sym typeface="Calibri"/>
              </a:rPr>
              <a:t> of real or virtual geometric objects in geographic reference frames (Earth or astronomical coordinate systems)</a:t>
            </a:r>
            <a:r>
              <a:rPr lang="en" sz="1100">
                <a:solidFill>
                  <a:schemeClr val="dk1"/>
                </a:solidFill>
                <a:uFill>
                  <a:noFill/>
                </a:uFill>
                <a:latin typeface="Calibri"/>
                <a:ea typeface="Calibri"/>
                <a:cs typeface="Calibri"/>
                <a:sym typeface="Calibri"/>
                <a:hlinkClick r:id="rId4">
                  <a:extLst>
                    <a:ext uri="{A12FA001-AC4F-418D-AE19-62706E023703}">
                      <ahyp:hlinkClr xmlns:ahyp="http://schemas.microsoft.com/office/drawing/2018/hyperlinkcolor" val="tx"/>
                    </a:ext>
                  </a:extLst>
                </a:hlinkClick>
              </a:rPr>
              <a:t> </a:t>
            </a:r>
            <a:r>
              <a:rPr lang="en" sz="1100" u="sng">
                <a:solidFill>
                  <a:schemeClr val="hlink"/>
                </a:solidFill>
                <a:latin typeface="Calibri"/>
                <a:ea typeface="Calibri"/>
                <a:cs typeface="Calibri"/>
                <a:sym typeface="Calibri"/>
                <a:hlinkClick r:id="rId4"/>
              </a:rPr>
              <a:t>github.com+13ogc.org+13ogc.org+13</a:t>
            </a:r>
            <a:r>
              <a:rPr lang="en" sz="1100">
                <a:solidFill>
                  <a:schemeClr val="dk1"/>
                </a:solidFill>
                <a:latin typeface="Calibri"/>
                <a:ea typeface="Calibri"/>
                <a:cs typeface="Calibri"/>
                <a:sym typeface="Calibri"/>
              </a:rPr>
              <a:t>.</a:t>
            </a:r>
            <a:endParaRPr sz="1100" b="1">
              <a:solidFill>
                <a:schemeClr val="dk1"/>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5"/>
          <p:cNvSpPr txBox="1">
            <a:spLocks noGrp="1"/>
          </p:cNvSpPr>
          <p:nvPr>
            <p:ph type="ctrTitle"/>
          </p:nvPr>
        </p:nvSpPr>
        <p:spPr>
          <a:xfrm>
            <a:off x="311700" y="744575"/>
            <a:ext cx="8520600" cy="740700"/>
          </a:xfrm>
          <a:prstGeom prst="rect">
            <a:avLst/>
          </a:prstGeom>
        </p:spPr>
        <p:txBody>
          <a:bodyPr spcFirstLastPara="1" wrap="square" lIns="91425" tIns="91425" rIns="91425" bIns="91425" anchor="b" anchorCtr="0">
            <a:normAutofit fontScale="90000"/>
          </a:bodyPr>
          <a:lstStyle/>
          <a:p>
            <a:pPr marL="0" lvl="0" indent="0" algn="ctr" rtl="0">
              <a:spcBef>
                <a:spcPts val="0"/>
              </a:spcBef>
              <a:spcAft>
                <a:spcPts val="0"/>
              </a:spcAft>
              <a:buNone/>
            </a:pPr>
            <a:r>
              <a:rPr lang="en">
                <a:latin typeface="Calibri"/>
                <a:ea typeface="Calibri"/>
                <a:cs typeface="Calibri"/>
                <a:sym typeface="Calibri"/>
              </a:rPr>
              <a:t>Visual Perception</a:t>
            </a:r>
            <a:endParaRPr>
              <a:latin typeface="Calibri"/>
              <a:ea typeface="Calibri"/>
              <a:cs typeface="Calibri"/>
              <a:sym typeface="Calibri"/>
            </a:endParaRPr>
          </a:p>
        </p:txBody>
      </p:sp>
      <p:sp>
        <p:nvSpPr>
          <p:cNvPr id="72" name="Google Shape;72;p15"/>
          <p:cNvSpPr txBox="1"/>
          <p:nvPr/>
        </p:nvSpPr>
        <p:spPr>
          <a:xfrm>
            <a:off x="463500" y="2564350"/>
            <a:ext cx="5710500" cy="19395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 sz="1900">
                <a:solidFill>
                  <a:schemeClr val="dk2"/>
                </a:solidFill>
              </a:rPr>
              <a:t>Much of the time, the gaze jumps around in order to project the most important part of the scene on the densest area of retinal receptors. Our wiring blanks out the jumps and stitches the sensed views into a perception of the external environment, focussing attention on recognized objects.</a:t>
            </a:r>
            <a:endParaRPr sz="1900">
              <a:solidFill>
                <a:schemeClr val="dk2"/>
              </a:solidFill>
            </a:endParaRPr>
          </a:p>
        </p:txBody>
      </p:sp>
      <p:sp>
        <p:nvSpPr>
          <p:cNvPr id="73" name="Google Shape;73;p15"/>
          <p:cNvSpPr txBox="1"/>
          <p:nvPr/>
        </p:nvSpPr>
        <p:spPr>
          <a:xfrm>
            <a:off x="509250" y="1600200"/>
            <a:ext cx="5664600" cy="10620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Clr>
                <a:schemeClr val="dk1"/>
              </a:buClr>
              <a:buSzPts val="1100"/>
              <a:buFont typeface="Arial"/>
              <a:buNone/>
            </a:pPr>
            <a:r>
              <a:rPr lang="en" sz="1900">
                <a:solidFill>
                  <a:schemeClr val="dk2"/>
                </a:solidFill>
              </a:rPr>
              <a:t>The human has both limited visual acuity and limited ability to think about objects in different reference frames at the same time.</a:t>
            </a:r>
            <a:endParaRPr sz="1900">
              <a:solidFill>
                <a:schemeClr val="dk2"/>
              </a:solidFill>
            </a:endParaRPr>
          </a:p>
        </p:txBody>
      </p:sp>
      <p:pic>
        <p:nvPicPr>
          <p:cNvPr id="74" name="Google Shape;74;p15"/>
          <p:cNvPicPr preferRelativeResize="0"/>
          <p:nvPr/>
        </p:nvPicPr>
        <p:blipFill>
          <a:blip r:embed="rId3">
            <a:alphaModFix/>
          </a:blip>
          <a:stretch>
            <a:fillRect/>
          </a:stretch>
        </p:blipFill>
        <p:spPr>
          <a:xfrm>
            <a:off x="6697150" y="1600200"/>
            <a:ext cx="1989650" cy="297179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6"/>
          <p:cNvSpPr txBox="1">
            <a:spLocks noGrp="1"/>
          </p:cNvSpPr>
          <p:nvPr>
            <p:ph type="ctrTitle"/>
          </p:nvPr>
        </p:nvSpPr>
        <p:spPr>
          <a:xfrm>
            <a:off x="311700" y="744575"/>
            <a:ext cx="8520600" cy="740700"/>
          </a:xfrm>
          <a:prstGeom prst="rect">
            <a:avLst/>
          </a:prstGeom>
        </p:spPr>
        <p:txBody>
          <a:bodyPr spcFirstLastPara="1" wrap="square" lIns="91425" tIns="91425" rIns="91425" bIns="91425" anchor="b" anchorCtr="0">
            <a:normAutofit fontScale="90000"/>
          </a:bodyPr>
          <a:lstStyle/>
          <a:p>
            <a:pPr marL="0" lvl="0" indent="0" algn="ctr" rtl="0">
              <a:spcBef>
                <a:spcPts val="0"/>
              </a:spcBef>
              <a:spcAft>
                <a:spcPts val="0"/>
              </a:spcAft>
              <a:buNone/>
            </a:pPr>
            <a:r>
              <a:rPr lang="en">
                <a:latin typeface="Calibri"/>
                <a:ea typeface="Calibri"/>
                <a:cs typeface="Calibri"/>
                <a:sym typeface="Calibri"/>
              </a:rPr>
              <a:t>Visual Perception</a:t>
            </a:r>
            <a:endParaRPr>
              <a:latin typeface="Calibri"/>
              <a:ea typeface="Calibri"/>
              <a:cs typeface="Calibri"/>
              <a:sym typeface="Calibri"/>
            </a:endParaRPr>
          </a:p>
        </p:txBody>
      </p:sp>
      <p:pic>
        <p:nvPicPr>
          <p:cNvPr id="80" name="Google Shape;80;p16"/>
          <p:cNvPicPr preferRelativeResize="0"/>
          <p:nvPr/>
        </p:nvPicPr>
        <p:blipFill>
          <a:blip r:embed="rId3">
            <a:alphaModFix/>
          </a:blip>
          <a:stretch>
            <a:fillRect/>
          </a:stretch>
        </p:blipFill>
        <p:spPr>
          <a:xfrm>
            <a:off x="3522600" y="1600200"/>
            <a:ext cx="5160175" cy="2971801"/>
          </a:xfrm>
          <a:prstGeom prst="rect">
            <a:avLst/>
          </a:prstGeom>
          <a:noFill/>
          <a:ln>
            <a:noFill/>
          </a:ln>
        </p:spPr>
      </p:pic>
      <p:sp>
        <p:nvSpPr>
          <p:cNvPr id="81" name="Google Shape;81;p16"/>
          <p:cNvSpPr txBox="1"/>
          <p:nvPr/>
        </p:nvSpPr>
        <p:spPr>
          <a:xfrm>
            <a:off x="463500" y="1600200"/>
            <a:ext cx="2577000" cy="31092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 sz="1900">
                <a:solidFill>
                  <a:schemeClr val="dk2"/>
                </a:solidFill>
                <a:latin typeface="Calibri"/>
                <a:ea typeface="Calibri"/>
                <a:cs typeface="Calibri"/>
                <a:sym typeface="Calibri"/>
              </a:rPr>
              <a:t>Our visual perception produces a simplified internal representation, focussed on one Subject.</a:t>
            </a:r>
            <a:endParaRPr sz="1900">
              <a:solidFill>
                <a:schemeClr val="dk2"/>
              </a:solidFill>
              <a:latin typeface="Calibri"/>
              <a:ea typeface="Calibri"/>
              <a:cs typeface="Calibri"/>
              <a:sym typeface="Calibri"/>
            </a:endParaRPr>
          </a:p>
          <a:p>
            <a:pPr marL="0" lvl="0" indent="0" algn="just" rtl="0">
              <a:spcBef>
                <a:spcPts val="0"/>
              </a:spcBef>
              <a:spcAft>
                <a:spcPts val="0"/>
              </a:spcAft>
              <a:buNone/>
            </a:pPr>
            <a:endParaRPr sz="1900">
              <a:solidFill>
                <a:schemeClr val="dk2"/>
              </a:solidFill>
              <a:latin typeface="Calibri"/>
              <a:ea typeface="Calibri"/>
              <a:cs typeface="Calibri"/>
              <a:sym typeface="Calibri"/>
            </a:endParaRPr>
          </a:p>
          <a:p>
            <a:pPr marL="0" lvl="0" indent="0" algn="just" rtl="0">
              <a:spcBef>
                <a:spcPts val="0"/>
              </a:spcBef>
              <a:spcAft>
                <a:spcPts val="0"/>
              </a:spcAft>
              <a:buClr>
                <a:schemeClr val="dk1"/>
              </a:buClr>
              <a:buSzPts val="1100"/>
              <a:buFont typeface="Arial"/>
              <a:buNone/>
            </a:pPr>
            <a:r>
              <a:rPr lang="en" sz="1900">
                <a:solidFill>
                  <a:schemeClr val="dk2"/>
                </a:solidFill>
                <a:latin typeface="Calibri"/>
                <a:ea typeface="Calibri"/>
                <a:cs typeface="Calibri"/>
                <a:sym typeface="Calibri"/>
              </a:rPr>
              <a:t>We maintain the illusion that we are looking at many things simultaneously.</a:t>
            </a:r>
            <a:endParaRPr sz="1900">
              <a:solidFill>
                <a:schemeClr val="dk2"/>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7"/>
          <p:cNvSpPr txBox="1">
            <a:spLocks noGrp="1"/>
          </p:cNvSpPr>
          <p:nvPr>
            <p:ph type="ctrTitle"/>
          </p:nvPr>
        </p:nvSpPr>
        <p:spPr>
          <a:xfrm>
            <a:off x="311700" y="744575"/>
            <a:ext cx="8520600" cy="740700"/>
          </a:xfrm>
          <a:prstGeom prst="rect">
            <a:avLst/>
          </a:prstGeom>
        </p:spPr>
        <p:txBody>
          <a:bodyPr spcFirstLastPara="1" wrap="square" lIns="91425" tIns="91425" rIns="91425" bIns="91425" anchor="b" anchorCtr="0">
            <a:normAutofit fontScale="90000"/>
          </a:bodyPr>
          <a:lstStyle/>
          <a:p>
            <a:pPr marL="0" lvl="0" indent="0" algn="ctr" rtl="0">
              <a:spcBef>
                <a:spcPts val="0"/>
              </a:spcBef>
              <a:spcAft>
                <a:spcPts val="0"/>
              </a:spcAft>
              <a:buNone/>
            </a:pPr>
            <a:r>
              <a:rPr lang="en">
                <a:latin typeface="Calibri"/>
                <a:ea typeface="Calibri"/>
                <a:cs typeface="Calibri"/>
                <a:sym typeface="Calibri"/>
              </a:rPr>
              <a:t>Perception Is Selective</a:t>
            </a:r>
            <a:endParaRPr>
              <a:latin typeface="Calibri"/>
              <a:ea typeface="Calibri"/>
              <a:cs typeface="Calibri"/>
              <a:sym typeface="Calibri"/>
            </a:endParaRPr>
          </a:p>
        </p:txBody>
      </p:sp>
      <p:sp>
        <p:nvSpPr>
          <p:cNvPr id="87" name="Google Shape;87;p17"/>
          <p:cNvSpPr txBox="1"/>
          <p:nvPr/>
        </p:nvSpPr>
        <p:spPr>
          <a:xfrm>
            <a:off x="2847450" y="1600200"/>
            <a:ext cx="5839200" cy="31092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 sz="1900">
                <a:solidFill>
                  <a:schemeClr val="dk2"/>
                </a:solidFill>
                <a:latin typeface="Calibri"/>
                <a:ea typeface="Calibri"/>
                <a:cs typeface="Calibri"/>
                <a:sym typeface="Calibri"/>
              </a:rPr>
              <a:t>This Boy creates a simplified internal representation.</a:t>
            </a:r>
            <a:endParaRPr sz="1900">
              <a:solidFill>
                <a:schemeClr val="dk2"/>
              </a:solidFill>
              <a:latin typeface="Calibri"/>
              <a:ea typeface="Calibri"/>
              <a:cs typeface="Calibri"/>
              <a:sym typeface="Calibri"/>
            </a:endParaRPr>
          </a:p>
          <a:p>
            <a:pPr marL="0" lvl="0" indent="0" algn="just" rtl="0">
              <a:spcBef>
                <a:spcPts val="0"/>
              </a:spcBef>
              <a:spcAft>
                <a:spcPts val="0"/>
              </a:spcAft>
              <a:buNone/>
            </a:pPr>
            <a:endParaRPr sz="1900">
              <a:solidFill>
                <a:schemeClr val="dk2"/>
              </a:solidFill>
              <a:latin typeface="Calibri"/>
              <a:ea typeface="Calibri"/>
              <a:cs typeface="Calibri"/>
              <a:sym typeface="Calibri"/>
            </a:endParaRPr>
          </a:p>
          <a:p>
            <a:pPr marL="457200" lvl="0" indent="-349250" algn="just" rtl="0">
              <a:spcBef>
                <a:spcPts val="0"/>
              </a:spcBef>
              <a:spcAft>
                <a:spcPts val="0"/>
              </a:spcAft>
              <a:buClr>
                <a:schemeClr val="dk2"/>
              </a:buClr>
              <a:buSzPts val="1900"/>
              <a:buFont typeface="Calibri"/>
              <a:buChar char="●"/>
            </a:pPr>
            <a:r>
              <a:rPr lang="en" sz="1900">
                <a:solidFill>
                  <a:schemeClr val="dk2"/>
                </a:solidFill>
                <a:latin typeface="Calibri"/>
                <a:ea typeface="Calibri"/>
                <a:cs typeface="Calibri"/>
                <a:sym typeface="Calibri"/>
              </a:rPr>
              <a:t>Lion***</a:t>
            </a:r>
            <a:endParaRPr sz="1900">
              <a:solidFill>
                <a:schemeClr val="dk2"/>
              </a:solidFill>
              <a:latin typeface="Calibri"/>
              <a:ea typeface="Calibri"/>
              <a:cs typeface="Calibri"/>
              <a:sym typeface="Calibri"/>
            </a:endParaRPr>
          </a:p>
          <a:p>
            <a:pPr marL="457200" lvl="0" indent="-349250" algn="just" rtl="0">
              <a:spcBef>
                <a:spcPts val="0"/>
              </a:spcBef>
              <a:spcAft>
                <a:spcPts val="0"/>
              </a:spcAft>
              <a:buClr>
                <a:schemeClr val="dk2"/>
              </a:buClr>
              <a:buSzPts val="1900"/>
              <a:buFont typeface="Calibri"/>
              <a:buChar char="●"/>
            </a:pPr>
            <a:r>
              <a:rPr lang="en" sz="1900">
                <a:solidFill>
                  <a:schemeClr val="dk2"/>
                </a:solidFill>
                <a:latin typeface="Calibri"/>
                <a:ea typeface="Calibri"/>
                <a:cs typeface="Calibri"/>
                <a:sym typeface="Calibri"/>
              </a:rPr>
              <a:t>Snake**</a:t>
            </a:r>
            <a:endParaRPr sz="1900">
              <a:solidFill>
                <a:schemeClr val="dk2"/>
              </a:solidFill>
              <a:latin typeface="Calibri"/>
              <a:ea typeface="Calibri"/>
              <a:cs typeface="Calibri"/>
              <a:sym typeface="Calibri"/>
            </a:endParaRPr>
          </a:p>
          <a:p>
            <a:pPr marL="457200" lvl="0" indent="-349250" algn="just" rtl="0">
              <a:spcBef>
                <a:spcPts val="0"/>
              </a:spcBef>
              <a:spcAft>
                <a:spcPts val="0"/>
              </a:spcAft>
              <a:buClr>
                <a:schemeClr val="dk2"/>
              </a:buClr>
              <a:buSzPts val="1900"/>
              <a:buFont typeface="Calibri"/>
              <a:buChar char="●"/>
            </a:pPr>
            <a:r>
              <a:rPr lang="en" sz="1900">
                <a:solidFill>
                  <a:schemeClr val="dk2"/>
                </a:solidFill>
                <a:latin typeface="Calibri"/>
                <a:ea typeface="Calibri"/>
                <a:cs typeface="Calibri"/>
                <a:sym typeface="Calibri"/>
              </a:rPr>
              <a:t>Rabbit, Dog, Cat, Bird</a:t>
            </a:r>
            <a:endParaRPr sz="1900">
              <a:solidFill>
                <a:schemeClr val="dk2"/>
              </a:solidFill>
              <a:latin typeface="Calibri"/>
              <a:ea typeface="Calibri"/>
              <a:cs typeface="Calibri"/>
              <a:sym typeface="Calibri"/>
            </a:endParaRPr>
          </a:p>
          <a:p>
            <a:pPr marL="457200" lvl="0" indent="-349250" algn="just" rtl="0">
              <a:spcBef>
                <a:spcPts val="0"/>
              </a:spcBef>
              <a:spcAft>
                <a:spcPts val="0"/>
              </a:spcAft>
              <a:buClr>
                <a:schemeClr val="dk2"/>
              </a:buClr>
              <a:buSzPts val="1900"/>
              <a:buFont typeface="Calibri"/>
              <a:buChar char="●"/>
            </a:pPr>
            <a:r>
              <a:rPr lang="en" sz="1900">
                <a:solidFill>
                  <a:schemeClr val="dk2"/>
                </a:solidFill>
                <a:latin typeface="Calibri"/>
                <a:ea typeface="Calibri"/>
                <a:cs typeface="Calibri"/>
                <a:sym typeface="Calibri"/>
              </a:rPr>
              <a:t>Deer, Lawn, Bush</a:t>
            </a:r>
            <a:endParaRPr sz="1900">
              <a:solidFill>
                <a:schemeClr val="dk2"/>
              </a:solidFill>
              <a:latin typeface="Calibri"/>
              <a:ea typeface="Calibri"/>
              <a:cs typeface="Calibri"/>
              <a:sym typeface="Calibri"/>
            </a:endParaRPr>
          </a:p>
          <a:p>
            <a:pPr marL="457200" lvl="0" indent="-349250" algn="just" rtl="0">
              <a:spcBef>
                <a:spcPts val="0"/>
              </a:spcBef>
              <a:spcAft>
                <a:spcPts val="0"/>
              </a:spcAft>
              <a:buClr>
                <a:schemeClr val="dk2"/>
              </a:buClr>
              <a:buSzPts val="1900"/>
              <a:buFont typeface="Calibri"/>
              <a:buChar char="●"/>
            </a:pPr>
            <a:r>
              <a:rPr lang="en" sz="1900">
                <a:solidFill>
                  <a:schemeClr val="dk2"/>
                </a:solidFill>
                <a:latin typeface="Calibri"/>
                <a:ea typeface="Calibri"/>
                <a:cs typeface="Calibri"/>
                <a:sym typeface="Calibri"/>
              </a:rPr>
              <a:t>Footpath, Footpath</a:t>
            </a:r>
            <a:endParaRPr sz="1900">
              <a:solidFill>
                <a:schemeClr val="dk2"/>
              </a:solidFill>
              <a:latin typeface="Calibri"/>
              <a:ea typeface="Calibri"/>
              <a:cs typeface="Calibri"/>
              <a:sym typeface="Calibri"/>
            </a:endParaRPr>
          </a:p>
          <a:p>
            <a:pPr marL="457200" lvl="0" indent="-349250" algn="just" rtl="0">
              <a:spcBef>
                <a:spcPts val="0"/>
              </a:spcBef>
              <a:spcAft>
                <a:spcPts val="0"/>
              </a:spcAft>
              <a:buClr>
                <a:schemeClr val="dk2"/>
              </a:buClr>
              <a:buSzPts val="1900"/>
              <a:buFont typeface="Calibri"/>
              <a:buChar char="●"/>
            </a:pPr>
            <a:r>
              <a:rPr lang="en" sz="1900">
                <a:solidFill>
                  <a:schemeClr val="dk2"/>
                </a:solidFill>
                <a:latin typeface="Calibri"/>
                <a:ea typeface="Calibri"/>
                <a:cs typeface="Calibri"/>
                <a:sym typeface="Calibri"/>
              </a:rPr>
              <a:t>Car, Driver, Tree, Tree, Bush, Street</a:t>
            </a:r>
            <a:endParaRPr sz="1900">
              <a:solidFill>
                <a:schemeClr val="dk2"/>
              </a:solidFill>
              <a:latin typeface="Calibri"/>
              <a:ea typeface="Calibri"/>
              <a:cs typeface="Calibri"/>
              <a:sym typeface="Calibri"/>
            </a:endParaRPr>
          </a:p>
          <a:p>
            <a:pPr marL="0" lvl="0" indent="0" algn="just" rtl="0">
              <a:spcBef>
                <a:spcPts val="0"/>
              </a:spcBef>
              <a:spcAft>
                <a:spcPts val="0"/>
              </a:spcAft>
              <a:buNone/>
            </a:pPr>
            <a:endParaRPr sz="1900">
              <a:solidFill>
                <a:schemeClr val="dk2"/>
              </a:solidFill>
              <a:latin typeface="Calibri"/>
              <a:ea typeface="Calibri"/>
              <a:cs typeface="Calibri"/>
              <a:sym typeface="Calibri"/>
            </a:endParaRPr>
          </a:p>
          <a:p>
            <a:pPr marL="0" lvl="0" indent="0" algn="just" rtl="0">
              <a:spcBef>
                <a:spcPts val="0"/>
              </a:spcBef>
              <a:spcAft>
                <a:spcPts val="0"/>
              </a:spcAft>
              <a:buNone/>
            </a:pPr>
            <a:r>
              <a:rPr lang="en" sz="1900">
                <a:solidFill>
                  <a:schemeClr val="dk2"/>
                </a:solidFill>
                <a:latin typeface="Calibri"/>
                <a:ea typeface="Calibri"/>
                <a:cs typeface="Calibri"/>
                <a:sym typeface="Calibri"/>
              </a:rPr>
              <a:t>He attends to the Lion and may be aware of the Snake.</a:t>
            </a:r>
            <a:endParaRPr sz="1900">
              <a:solidFill>
                <a:schemeClr val="dk2"/>
              </a:solidFill>
              <a:latin typeface="Calibri"/>
              <a:ea typeface="Calibri"/>
              <a:cs typeface="Calibri"/>
              <a:sym typeface="Calibri"/>
            </a:endParaRPr>
          </a:p>
        </p:txBody>
      </p:sp>
      <p:pic>
        <p:nvPicPr>
          <p:cNvPr id="88" name="Google Shape;88;p17"/>
          <p:cNvPicPr preferRelativeResize="0"/>
          <p:nvPr/>
        </p:nvPicPr>
        <p:blipFill>
          <a:blip r:embed="rId3">
            <a:alphaModFix/>
          </a:blip>
          <a:stretch>
            <a:fillRect/>
          </a:stretch>
        </p:blipFill>
        <p:spPr>
          <a:xfrm>
            <a:off x="463500" y="1606244"/>
            <a:ext cx="1942775" cy="296574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8"/>
          <p:cNvSpPr txBox="1">
            <a:spLocks noGrp="1"/>
          </p:cNvSpPr>
          <p:nvPr>
            <p:ph type="ctrTitle"/>
          </p:nvPr>
        </p:nvSpPr>
        <p:spPr>
          <a:xfrm>
            <a:off x="463500" y="744575"/>
            <a:ext cx="8223300" cy="740700"/>
          </a:xfrm>
          <a:prstGeom prst="rect">
            <a:avLst/>
          </a:prstGeom>
        </p:spPr>
        <p:txBody>
          <a:bodyPr spcFirstLastPara="1" wrap="square" lIns="91425" tIns="91425" rIns="91425" bIns="91425" anchor="b" anchorCtr="0">
            <a:normAutofit fontScale="90000"/>
          </a:bodyPr>
          <a:lstStyle/>
          <a:p>
            <a:pPr marL="0" lvl="0" indent="0" algn="ctr" rtl="0">
              <a:spcBef>
                <a:spcPts val="0"/>
              </a:spcBef>
              <a:spcAft>
                <a:spcPts val="0"/>
              </a:spcAft>
              <a:buNone/>
            </a:pPr>
            <a:r>
              <a:rPr lang="en">
                <a:latin typeface="Calibri"/>
                <a:ea typeface="Calibri"/>
                <a:cs typeface="Calibri"/>
                <a:sym typeface="Calibri"/>
              </a:rPr>
              <a:t>Attention</a:t>
            </a:r>
            <a:endParaRPr>
              <a:latin typeface="Calibri"/>
              <a:ea typeface="Calibri"/>
              <a:cs typeface="Calibri"/>
              <a:sym typeface="Calibri"/>
            </a:endParaRPr>
          </a:p>
        </p:txBody>
      </p:sp>
      <p:sp>
        <p:nvSpPr>
          <p:cNvPr id="94" name="Google Shape;94;p18"/>
          <p:cNvSpPr txBox="1"/>
          <p:nvPr/>
        </p:nvSpPr>
        <p:spPr>
          <a:xfrm>
            <a:off x="-426375" y="6177700"/>
            <a:ext cx="4261500" cy="12006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 sz="2200">
                <a:solidFill>
                  <a:schemeClr val="dk2"/>
                </a:solidFill>
                <a:latin typeface="Calibri"/>
                <a:ea typeface="Calibri"/>
                <a:cs typeface="Calibri"/>
                <a:sym typeface="Calibri"/>
              </a:rPr>
              <a:t>Above, the Rabbit is attending to the dog even though the Lion is attending to the Rabbit. </a:t>
            </a:r>
            <a:endParaRPr sz="2200">
              <a:solidFill>
                <a:schemeClr val="dk2"/>
              </a:solidFill>
              <a:latin typeface="Calibri"/>
              <a:ea typeface="Calibri"/>
              <a:cs typeface="Calibri"/>
              <a:sym typeface="Calibri"/>
            </a:endParaRPr>
          </a:p>
        </p:txBody>
      </p:sp>
      <p:pic>
        <p:nvPicPr>
          <p:cNvPr id="95" name="Google Shape;95;p18"/>
          <p:cNvPicPr preferRelativeResize="0"/>
          <p:nvPr/>
        </p:nvPicPr>
        <p:blipFill>
          <a:blip r:embed="rId3">
            <a:alphaModFix/>
          </a:blip>
          <a:stretch>
            <a:fillRect/>
          </a:stretch>
        </p:blipFill>
        <p:spPr>
          <a:xfrm>
            <a:off x="463500" y="1600200"/>
            <a:ext cx="1919656" cy="2971799"/>
          </a:xfrm>
          <a:prstGeom prst="rect">
            <a:avLst/>
          </a:prstGeom>
          <a:noFill/>
          <a:ln>
            <a:noFill/>
          </a:ln>
        </p:spPr>
      </p:pic>
      <p:sp>
        <p:nvSpPr>
          <p:cNvPr id="96" name="Google Shape;96;p18"/>
          <p:cNvSpPr txBox="1"/>
          <p:nvPr/>
        </p:nvSpPr>
        <p:spPr>
          <a:xfrm>
            <a:off x="2855675" y="1649250"/>
            <a:ext cx="5831100" cy="31092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 sz="1900">
                <a:solidFill>
                  <a:schemeClr val="dk2"/>
                </a:solidFill>
                <a:latin typeface="Calibri"/>
                <a:ea typeface="Calibri"/>
                <a:cs typeface="Calibri"/>
                <a:sym typeface="Calibri"/>
              </a:rPr>
              <a:t>All of the sentient beings (Observers) perceive and are attending to the Boy (Subject). Each has established a reference frame, centred on their visual system and oriented toward the Boy. This relationship between Observer and Subject is a Pose. A Pose is a simple and direct way to express an attention relationship, visually perceived in the scene. </a:t>
            </a:r>
            <a:endParaRPr sz="1900">
              <a:solidFill>
                <a:schemeClr val="dk2"/>
              </a:solidFill>
              <a:latin typeface="Calibri"/>
              <a:ea typeface="Calibri"/>
              <a:cs typeface="Calibri"/>
              <a:sym typeface="Calibri"/>
            </a:endParaRPr>
          </a:p>
          <a:p>
            <a:pPr marL="0" lvl="0" indent="0" algn="just" rtl="0">
              <a:spcBef>
                <a:spcPts val="0"/>
              </a:spcBef>
              <a:spcAft>
                <a:spcPts val="0"/>
              </a:spcAft>
              <a:buNone/>
            </a:pPr>
            <a:endParaRPr sz="1900">
              <a:solidFill>
                <a:schemeClr val="dk2"/>
              </a:solidFill>
              <a:latin typeface="Calibri"/>
              <a:ea typeface="Calibri"/>
              <a:cs typeface="Calibri"/>
              <a:sym typeface="Calibri"/>
            </a:endParaRPr>
          </a:p>
          <a:p>
            <a:pPr marL="0" lvl="0" indent="0" algn="just" rtl="0">
              <a:spcBef>
                <a:spcPts val="0"/>
              </a:spcBef>
              <a:spcAft>
                <a:spcPts val="0"/>
              </a:spcAft>
              <a:buNone/>
            </a:pPr>
            <a:r>
              <a:rPr lang="en" sz="1900">
                <a:solidFill>
                  <a:schemeClr val="dk2"/>
                </a:solidFill>
                <a:latin typeface="Calibri"/>
                <a:ea typeface="Calibri"/>
                <a:cs typeface="Calibri"/>
                <a:sym typeface="Calibri"/>
              </a:rPr>
              <a:t>Example Pose description: </a:t>
            </a:r>
            <a:r>
              <a:rPr lang="en" sz="1900" i="1">
                <a:solidFill>
                  <a:schemeClr val="dk2"/>
                </a:solidFill>
                <a:latin typeface="Calibri"/>
                <a:ea typeface="Calibri"/>
                <a:cs typeface="Calibri"/>
                <a:sym typeface="Calibri"/>
              </a:rPr>
              <a:t>The Lion is 3 m in front of the Boy, looking at him</a:t>
            </a:r>
            <a:r>
              <a:rPr lang="en" sz="1900">
                <a:solidFill>
                  <a:schemeClr val="dk2"/>
                </a:solidFill>
                <a:latin typeface="Calibri"/>
                <a:ea typeface="Calibri"/>
                <a:cs typeface="Calibri"/>
                <a:sym typeface="Calibri"/>
              </a:rPr>
              <a:t>. </a:t>
            </a:r>
            <a:endParaRPr sz="1900">
              <a:solidFill>
                <a:schemeClr val="dk2"/>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19"/>
          <p:cNvSpPr txBox="1">
            <a:spLocks noGrp="1"/>
          </p:cNvSpPr>
          <p:nvPr>
            <p:ph type="ctrTitle"/>
          </p:nvPr>
        </p:nvSpPr>
        <p:spPr>
          <a:xfrm>
            <a:off x="463500" y="744575"/>
            <a:ext cx="8223300" cy="740700"/>
          </a:xfrm>
          <a:prstGeom prst="rect">
            <a:avLst/>
          </a:prstGeom>
        </p:spPr>
        <p:txBody>
          <a:bodyPr spcFirstLastPara="1" wrap="square" lIns="91425" tIns="91425" rIns="91425" bIns="91425" anchor="b" anchorCtr="0">
            <a:normAutofit fontScale="90000"/>
          </a:bodyPr>
          <a:lstStyle/>
          <a:p>
            <a:pPr marL="0" lvl="0" indent="0" algn="ctr" rtl="0">
              <a:spcBef>
                <a:spcPts val="0"/>
              </a:spcBef>
              <a:spcAft>
                <a:spcPts val="0"/>
              </a:spcAft>
              <a:buNone/>
            </a:pPr>
            <a:r>
              <a:rPr lang="en">
                <a:latin typeface="Calibri"/>
                <a:ea typeface="Calibri"/>
                <a:cs typeface="Calibri"/>
                <a:sym typeface="Calibri"/>
              </a:rPr>
              <a:t>Attention and Pose</a:t>
            </a:r>
            <a:endParaRPr>
              <a:latin typeface="Calibri"/>
              <a:ea typeface="Calibri"/>
              <a:cs typeface="Calibri"/>
              <a:sym typeface="Calibri"/>
            </a:endParaRPr>
          </a:p>
        </p:txBody>
      </p:sp>
      <p:sp>
        <p:nvSpPr>
          <p:cNvPr id="102" name="Google Shape;102;p19"/>
          <p:cNvSpPr txBox="1"/>
          <p:nvPr/>
        </p:nvSpPr>
        <p:spPr>
          <a:xfrm>
            <a:off x="463500" y="1600200"/>
            <a:ext cx="4780500" cy="3108513"/>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 sz="1900" dirty="0">
                <a:solidFill>
                  <a:schemeClr val="dk2"/>
                </a:solidFill>
                <a:latin typeface="Calibri"/>
                <a:ea typeface="Calibri"/>
                <a:cs typeface="Calibri"/>
                <a:sym typeface="Calibri"/>
              </a:rPr>
              <a:t>Here, the Rabbit (Observer) is attending to the Dog (Subject) while the Lion (Observer) is attending to the Rabbit (Subject).  Some objects cannot pay attention (Tree) and some are </a:t>
            </a:r>
            <a:r>
              <a:rPr lang="en" sz="1900" i="1" dirty="0">
                <a:solidFill>
                  <a:schemeClr val="dk2"/>
                </a:solidFill>
                <a:latin typeface="Calibri"/>
                <a:ea typeface="Calibri"/>
                <a:cs typeface="Calibri"/>
                <a:sym typeface="Calibri"/>
              </a:rPr>
              <a:t>controlled</a:t>
            </a:r>
            <a:r>
              <a:rPr lang="en" sz="1900" dirty="0">
                <a:solidFill>
                  <a:schemeClr val="dk2"/>
                </a:solidFill>
                <a:latin typeface="Calibri"/>
                <a:ea typeface="Calibri"/>
                <a:cs typeface="Calibri"/>
                <a:sym typeface="Calibri"/>
              </a:rPr>
              <a:t> by an Observer (Car).</a:t>
            </a:r>
            <a:endParaRPr sz="1900" dirty="0">
              <a:solidFill>
                <a:schemeClr val="dk2"/>
              </a:solidFill>
              <a:latin typeface="Calibri"/>
              <a:ea typeface="Calibri"/>
              <a:cs typeface="Calibri"/>
              <a:sym typeface="Calibri"/>
            </a:endParaRPr>
          </a:p>
          <a:p>
            <a:pPr marL="0" lvl="0" indent="0" algn="just" rtl="0">
              <a:spcBef>
                <a:spcPts val="0"/>
              </a:spcBef>
              <a:spcAft>
                <a:spcPts val="0"/>
              </a:spcAft>
              <a:buNone/>
            </a:pPr>
            <a:endParaRPr sz="1900" dirty="0">
              <a:solidFill>
                <a:schemeClr val="dk2"/>
              </a:solidFill>
              <a:latin typeface="Calibri"/>
              <a:ea typeface="Calibri"/>
              <a:cs typeface="Calibri"/>
              <a:sym typeface="Calibri"/>
            </a:endParaRPr>
          </a:p>
          <a:p>
            <a:pPr marL="0" lvl="0" indent="0" algn="just" rtl="0">
              <a:spcBef>
                <a:spcPts val="0"/>
              </a:spcBef>
              <a:spcAft>
                <a:spcPts val="0"/>
              </a:spcAft>
              <a:buNone/>
            </a:pPr>
            <a:r>
              <a:rPr lang="en" sz="1900" dirty="0">
                <a:solidFill>
                  <a:schemeClr val="dk2"/>
                </a:solidFill>
                <a:latin typeface="Calibri"/>
                <a:ea typeface="Calibri"/>
                <a:cs typeface="Calibri"/>
                <a:sym typeface="Calibri"/>
              </a:rPr>
              <a:t>Pose enables us to exchange information about attention with concise statements such as “</a:t>
            </a:r>
            <a:r>
              <a:rPr lang="en" sz="1900" i="1" dirty="0">
                <a:solidFill>
                  <a:schemeClr val="dk2"/>
                </a:solidFill>
                <a:latin typeface="Calibri"/>
                <a:ea typeface="Calibri"/>
                <a:cs typeface="Calibri"/>
                <a:sym typeface="Calibri"/>
              </a:rPr>
              <a:t>The Rabbit is positioned behind the Boy and oriented toward the Dog</a:t>
            </a:r>
            <a:r>
              <a:rPr lang="en" sz="1900" dirty="0">
                <a:solidFill>
                  <a:schemeClr val="dk2"/>
                </a:solidFill>
                <a:latin typeface="Calibri"/>
                <a:ea typeface="Calibri"/>
                <a:cs typeface="Calibri"/>
                <a:sym typeface="Calibri"/>
              </a:rPr>
              <a:t>”.</a:t>
            </a:r>
            <a:endParaRPr sz="2200" dirty="0">
              <a:solidFill>
                <a:schemeClr val="dk2"/>
              </a:solidFill>
              <a:latin typeface="Calibri"/>
              <a:ea typeface="Calibri"/>
              <a:cs typeface="Calibri"/>
              <a:sym typeface="Calibri"/>
            </a:endParaRPr>
          </a:p>
        </p:txBody>
      </p:sp>
      <p:pic>
        <p:nvPicPr>
          <p:cNvPr id="103" name="Google Shape;103;p19"/>
          <p:cNvPicPr preferRelativeResize="0"/>
          <p:nvPr/>
        </p:nvPicPr>
        <p:blipFill>
          <a:blip r:embed="rId3">
            <a:alphaModFix/>
          </a:blip>
          <a:stretch>
            <a:fillRect/>
          </a:stretch>
        </p:blipFill>
        <p:spPr>
          <a:xfrm>
            <a:off x="5762177" y="1600200"/>
            <a:ext cx="2924629" cy="297180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20"/>
          <p:cNvSpPr txBox="1">
            <a:spLocks noGrp="1"/>
          </p:cNvSpPr>
          <p:nvPr>
            <p:ph type="ctrTitle"/>
          </p:nvPr>
        </p:nvSpPr>
        <p:spPr>
          <a:xfrm>
            <a:off x="311700" y="744575"/>
            <a:ext cx="8520600" cy="740700"/>
          </a:xfrm>
          <a:prstGeom prst="rect">
            <a:avLst/>
          </a:prstGeom>
        </p:spPr>
        <p:txBody>
          <a:bodyPr spcFirstLastPara="1" wrap="square" lIns="91425" tIns="91425" rIns="91425" bIns="91425" anchor="b" anchorCtr="0">
            <a:normAutofit fontScale="90000"/>
          </a:bodyPr>
          <a:lstStyle/>
          <a:p>
            <a:pPr marL="0" lvl="0" indent="0" algn="ctr" rtl="0">
              <a:spcBef>
                <a:spcPts val="0"/>
              </a:spcBef>
              <a:spcAft>
                <a:spcPts val="0"/>
              </a:spcAft>
              <a:buNone/>
            </a:pPr>
            <a:r>
              <a:rPr lang="en">
                <a:latin typeface="Calibri"/>
                <a:ea typeface="Calibri"/>
                <a:cs typeface="Calibri"/>
                <a:sym typeface="Calibri"/>
              </a:rPr>
              <a:t>A Model for Pose</a:t>
            </a:r>
            <a:endParaRPr>
              <a:latin typeface="Calibri"/>
              <a:ea typeface="Calibri"/>
              <a:cs typeface="Calibri"/>
              <a:sym typeface="Calibri"/>
            </a:endParaRPr>
          </a:p>
        </p:txBody>
      </p:sp>
      <p:pic>
        <p:nvPicPr>
          <p:cNvPr id="109" name="Google Shape;109;p20"/>
          <p:cNvPicPr preferRelativeResize="0"/>
          <p:nvPr/>
        </p:nvPicPr>
        <p:blipFill>
          <a:blip r:embed="rId3">
            <a:alphaModFix/>
          </a:blip>
          <a:stretch>
            <a:fillRect/>
          </a:stretch>
        </p:blipFill>
        <p:spPr>
          <a:xfrm>
            <a:off x="3452078" y="1600200"/>
            <a:ext cx="2047721" cy="2971801"/>
          </a:xfrm>
          <a:prstGeom prst="rect">
            <a:avLst/>
          </a:prstGeom>
          <a:noFill/>
          <a:ln>
            <a:noFill/>
          </a:ln>
        </p:spPr>
      </p:pic>
      <p:sp>
        <p:nvSpPr>
          <p:cNvPr id="110" name="Google Shape;110;p20"/>
          <p:cNvSpPr txBox="1"/>
          <p:nvPr/>
        </p:nvSpPr>
        <p:spPr>
          <a:xfrm>
            <a:off x="463500" y="1600075"/>
            <a:ext cx="2500800" cy="29718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 sz="1900">
                <a:solidFill>
                  <a:schemeClr val="dk2"/>
                </a:solidFill>
                <a:latin typeface="Calibri"/>
                <a:ea typeface="Calibri"/>
                <a:cs typeface="Calibri"/>
                <a:sym typeface="Calibri"/>
              </a:rPr>
              <a:t>Pose is an abstraction of the concept of an Observer’s attention to a visually detected Subject. </a:t>
            </a:r>
            <a:endParaRPr sz="1900">
              <a:solidFill>
                <a:schemeClr val="dk2"/>
              </a:solidFill>
              <a:latin typeface="Calibri"/>
              <a:ea typeface="Calibri"/>
              <a:cs typeface="Calibri"/>
              <a:sym typeface="Calibri"/>
            </a:endParaRPr>
          </a:p>
          <a:p>
            <a:pPr marL="0" lvl="0" indent="0" algn="just" rtl="0">
              <a:spcBef>
                <a:spcPts val="0"/>
              </a:spcBef>
              <a:spcAft>
                <a:spcPts val="0"/>
              </a:spcAft>
              <a:buNone/>
            </a:pPr>
            <a:endParaRPr sz="1900">
              <a:solidFill>
                <a:schemeClr val="dk2"/>
              </a:solidFill>
              <a:latin typeface="Calibri"/>
              <a:ea typeface="Calibri"/>
              <a:cs typeface="Calibri"/>
              <a:sym typeface="Calibri"/>
            </a:endParaRPr>
          </a:p>
          <a:p>
            <a:pPr marL="0" lvl="0" indent="0" algn="just" rtl="0">
              <a:spcBef>
                <a:spcPts val="0"/>
              </a:spcBef>
              <a:spcAft>
                <a:spcPts val="0"/>
              </a:spcAft>
              <a:buNone/>
            </a:pPr>
            <a:r>
              <a:rPr lang="en" sz="1900">
                <a:solidFill>
                  <a:schemeClr val="dk2"/>
                </a:solidFill>
                <a:latin typeface="Calibri"/>
                <a:ea typeface="Calibri"/>
                <a:cs typeface="Calibri"/>
                <a:sym typeface="Calibri"/>
              </a:rPr>
              <a:t>One way to express Pose is to start with a geometrical model.</a:t>
            </a:r>
            <a:endParaRPr sz="1900">
              <a:solidFill>
                <a:schemeClr val="dk2"/>
              </a:solidFill>
              <a:latin typeface="Calibri"/>
              <a:ea typeface="Calibri"/>
              <a:cs typeface="Calibri"/>
              <a:sym typeface="Calibri"/>
            </a:endParaRPr>
          </a:p>
        </p:txBody>
      </p:sp>
      <p:sp>
        <p:nvSpPr>
          <p:cNvPr id="111" name="Google Shape;111;p20"/>
          <p:cNvSpPr txBox="1"/>
          <p:nvPr/>
        </p:nvSpPr>
        <p:spPr>
          <a:xfrm>
            <a:off x="5919650" y="1600200"/>
            <a:ext cx="2767200" cy="2971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u="sng">
                <a:solidFill>
                  <a:schemeClr val="dk2"/>
                </a:solidFill>
              </a:rPr>
              <a:t>Step 1</a:t>
            </a:r>
            <a:r>
              <a:rPr lang="en" sz="1800">
                <a:solidFill>
                  <a:schemeClr val="dk2"/>
                </a:solidFill>
              </a:rPr>
              <a:t>: </a:t>
            </a:r>
            <a:endParaRPr sz="1800">
              <a:solidFill>
                <a:schemeClr val="dk2"/>
              </a:solidFill>
            </a:endParaRPr>
          </a:p>
          <a:p>
            <a:pPr marL="0" lvl="0" indent="0" algn="just" rtl="0">
              <a:spcBef>
                <a:spcPts val="0"/>
              </a:spcBef>
              <a:spcAft>
                <a:spcPts val="0"/>
              </a:spcAft>
              <a:buNone/>
            </a:pPr>
            <a:r>
              <a:rPr lang="en" sz="1800">
                <a:solidFill>
                  <a:schemeClr val="dk2"/>
                </a:solidFill>
              </a:rPr>
              <a:t>Transform the “centre of visual perception” to a external 3D coordinate system (Translation).</a:t>
            </a:r>
            <a:endParaRPr sz="1800">
              <a:solidFill>
                <a:schemeClr val="dk2"/>
              </a:solidFill>
            </a:endParaRPr>
          </a:p>
          <a:p>
            <a:pPr marL="0" lvl="0" indent="0" algn="l" rtl="0">
              <a:spcBef>
                <a:spcPts val="0"/>
              </a:spcBef>
              <a:spcAft>
                <a:spcPts val="0"/>
              </a:spcAft>
              <a:buNone/>
            </a:pPr>
            <a:endParaRPr sz="1800">
              <a:solidFill>
                <a:schemeClr val="dk2"/>
              </a:solidFill>
            </a:endParaRPr>
          </a:p>
          <a:p>
            <a:pPr marL="0" lvl="0" indent="0" algn="l" rtl="0">
              <a:spcBef>
                <a:spcPts val="0"/>
              </a:spcBef>
              <a:spcAft>
                <a:spcPts val="0"/>
              </a:spcAft>
              <a:buNone/>
            </a:pPr>
            <a:r>
              <a:rPr lang="en" sz="1800" u="sng">
                <a:solidFill>
                  <a:schemeClr val="dk2"/>
                </a:solidFill>
              </a:rPr>
              <a:t>Step 2</a:t>
            </a:r>
            <a:r>
              <a:rPr lang="en" sz="1800">
                <a:solidFill>
                  <a:schemeClr val="dk2"/>
                </a:solidFill>
              </a:rPr>
              <a:t>: </a:t>
            </a:r>
            <a:endParaRPr sz="1800">
              <a:solidFill>
                <a:schemeClr val="dk2"/>
              </a:solidFill>
            </a:endParaRPr>
          </a:p>
          <a:p>
            <a:pPr marL="0" lvl="0" indent="0" algn="just" rtl="0">
              <a:spcBef>
                <a:spcPts val="0"/>
              </a:spcBef>
              <a:spcAft>
                <a:spcPts val="0"/>
              </a:spcAft>
              <a:buNone/>
            </a:pPr>
            <a:r>
              <a:rPr lang="en" sz="1800">
                <a:solidFill>
                  <a:schemeClr val="dk2"/>
                </a:solidFill>
              </a:rPr>
              <a:t>Align the coordinate system with the direction of attention (Orientation).</a:t>
            </a:r>
            <a:endParaRPr sz="1800">
              <a:solidFill>
                <a:schemeClr val="dk2"/>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21"/>
          <p:cNvSpPr txBox="1">
            <a:spLocks noGrp="1"/>
          </p:cNvSpPr>
          <p:nvPr>
            <p:ph type="ctrTitle"/>
          </p:nvPr>
        </p:nvSpPr>
        <p:spPr>
          <a:xfrm>
            <a:off x="311700" y="744575"/>
            <a:ext cx="8520600" cy="740700"/>
          </a:xfrm>
          <a:prstGeom prst="rect">
            <a:avLst/>
          </a:prstGeom>
        </p:spPr>
        <p:txBody>
          <a:bodyPr spcFirstLastPara="1" wrap="square" lIns="91425" tIns="91425" rIns="91425" bIns="91425" anchor="b" anchorCtr="0">
            <a:normAutofit fontScale="90000"/>
          </a:bodyPr>
          <a:lstStyle/>
          <a:p>
            <a:pPr marL="0" lvl="0" indent="0" algn="ctr" rtl="0">
              <a:spcBef>
                <a:spcPts val="0"/>
              </a:spcBef>
              <a:spcAft>
                <a:spcPts val="0"/>
              </a:spcAft>
              <a:buNone/>
            </a:pPr>
            <a:r>
              <a:rPr lang="en">
                <a:latin typeface="Calibri"/>
                <a:ea typeface="Calibri"/>
                <a:cs typeface="Calibri"/>
                <a:sym typeface="Calibri"/>
              </a:rPr>
              <a:t>Pose and Depth</a:t>
            </a:r>
            <a:endParaRPr>
              <a:latin typeface="Calibri"/>
              <a:ea typeface="Calibri"/>
              <a:cs typeface="Calibri"/>
              <a:sym typeface="Calibri"/>
            </a:endParaRPr>
          </a:p>
        </p:txBody>
      </p:sp>
      <p:pic>
        <p:nvPicPr>
          <p:cNvPr id="117" name="Google Shape;117;p21"/>
          <p:cNvPicPr preferRelativeResize="0"/>
          <p:nvPr/>
        </p:nvPicPr>
        <p:blipFill>
          <a:blip r:embed="rId3">
            <a:alphaModFix/>
          </a:blip>
          <a:stretch>
            <a:fillRect/>
          </a:stretch>
        </p:blipFill>
        <p:spPr>
          <a:xfrm>
            <a:off x="3452078" y="1600200"/>
            <a:ext cx="2047721" cy="2971801"/>
          </a:xfrm>
          <a:prstGeom prst="rect">
            <a:avLst/>
          </a:prstGeom>
          <a:noFill/>
          <a:ln>
            <a:noFill/>
          </a:ln>
        </p:spPr>
      </p:pic>
      <p:sp>
        <p:nvSpPr>
          <p:cNvPr id="118" name="Google Shape;118;p21"/>
          <p:cNvSpPr txBox="1"/>
          <p:nvPr/>
        </p:nvSpPr>
        <p:spPr>
          <a:xfrm>
            <a:off x="463500" y="1600075"/>
            <a:ext cx="2500800" cy="29718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 sz="1900">
                <a:solidFill>
                  <a:schemeClr val="dk2"/>
                </a:solidFill>
                <a:latin typeface="Calibri"/>
                <a:ea typeface="Calibri"/>
                <a:cs typeface="Calibri"/>
                <a:sym typeface="Calibri"/>
              </a:rPr>
              <a:t>A Pose by itself, defines a ray somewhere along which a Subject of interest lies.  </a:t>
            </a:r>
            <a:endParaRPr sz="1900">
              <a:solidFill>
                <a:schemeClr val="dk2"/>
              </a:solidFill>
              <a:latin typeface="Calibri"/>
              <a:ea typeface="Calibri"/>
              <a:cs typeface="Calibri"/>
              <a:sym typeface="Calibri"/>
            </a:endParaRPr>
          </a:p>
          <a:p>
            <a:pPr marL="0" lvl="0" indent="0" algn="just" rtl="0">
              <a:spcBef>
                <a:spcPts val="0"/>
              </a:spcBef>
              <a:spcAft>
                <a:spcPts val="0"/>
              </a:spcAft>
              <a:buNone/>
            </a:pPr>
            <a:endParaRPr sz="1900">
              <a:solidFill>
                <a:schemeClr val="dk2"/>
              </a:solidFill>
              <a:latin typeface="Calibri"/>
              <a:ea typeface="Calibri"/>
              <a:cs typeface="Calibri"/>
              <a:sym typeface="Calibri"/>
            </a:endParaRPr>
          </a:p>
          <a:p>
            <a:pPr marL="0" lvl="0" indent="0" algn="just" rtl="0">
              <a:spcBef>
                <a:spcPts val="0"/>
              </a:spcBef>
              <a:spcAft>
                <a:spcPts val="0"/>
              </a:spcAft>
              <a:buNone/>
            </a:pPr>
            <a:r>
              <a:rPr lang="en" sz="1900">
                <a:solidFill>
                  <a:schemeClr val="dk2"/>
                </a:solidFill>
                <a:latin typeface="Calibri"/>
                <a:ea typeface="Calibri"/>
                <a:cs typeface="Calibri"/>
                <a:sym typeface="Calibri"/>
              </a:rPr>
              <a:t>Adding the distance along the ray, from Observer to Subject, or Depth, gives the Position of the Subject,</a:t>
            </a:r>
            <a:endParaRPr sz="1900">
              <a:solidFill>
                <a:schemeClr val="dk2"/>
              </a:solidFill>
              <a:latin typeface="Calibri"/>
              <a:ea typeface="Calibri"/>
              <a:cs typeface="Calibri"/>
              <a:sym typeface="Calibri"/>
            </a:endParaRPr>
          </a:p>
        </p:txBody>
      </p:sp>
      <p:sp>
        <p:nvSpPr>
          <p:cNvPr id="119" name="Google Shape;119;p21"/>
          <p:cNvSpPr txBox="1"/>
          <p:nvPr/>
        </p:nvSpPr>
        <p:spPr>
          <a:xfrm>
            <a:off x="5919650" y="1600200"/>
            <a:ext cx="2767200" cy="29718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 sz="1900">
                <a:solidFill>
                  <a:schemeClr val="dk2"/>
                </a:solidFill>
                <a:latin typeface="Calibri"/>
                <a:ea typeface="Calibri"/>
                <a:cs typeface="Calibri"/>
                <a:sym typeface="Calibri"/>
              </a:rPr>
              <a:t>(Optional) </a:t>
            </a:r>
            <a:r>
              <a:rPr lang="en" sz="1900" u="sng">
                <a:solidFill>
                  <a:schemeClr val="dk2"/>
                </a:solidFill>
                <a:latin typeface="Calibri"/>
                <a:ea typeface="Calibri"/>
                <a:cs typeface="Calibri"/>
                <a:sym typeface="Calibri"/>
              </a:rPr>
              <a:t>Step</a:t>
            </a:r>
            <a:r>
              <a:rPr lang="en" sz="1900">
                <a:solidFill>
                  <a:schemeClr val="dk2"/>
                </a:solidFill>
                <a:latin typeface="Calibri"/>
                <a:ea typeface="Calibri"/>
                <a:cs typeface="Calibri"/>
                <a:sym typeface="Calibri"/>
              </a:rPr>
              <a:t> 3:</a:t>
            </a:r>
            <a:endParaRPr sz="1900">
              <a:solidFill>
                <a:schemeClr val="dk2"/>
              </a:solidFill>
              <a:latin typeface="Calibri"/>
              <a:ea typeface="Calibri"/>
              <a:cs typeface="Calibri"/>
              <a:sym typeface="Calibri"/>
            </a:endParaRPr>
          </a:p>
          <a:p>
            <a:pPr marL="0" lvl="0" indent="0" algn="just" rtl="0">
              <a:spcBef>
                <a:spcPts val="0"/>
              </a:spcBef>
              <a:spcAft>
                <a:spcPts val="0"/>
              </a:spcAft>
              <a:buNone/>
            </a:pPr>
            <a:r>
              <a:rPr lang="en" sz="1900">
                <a:solidFill>
                  <a:schemeClr val="dk2"/>
                </a:solidFill>
                <a:latin typeface="Calibri"/>
                <a:ea typeface="Calibri"/>
                <a:cs typeface="Calibri"/>
                <a:sym typeface="Calibri"/>
              </a:rPr>
              <a:t>Determine the distance along the direction of attention from the centre of visual perception to the Subject (Depth).</a:t>
            </a:r>
            <a:endParaRPr sz="1900">
              <a:solidFill>
                <a:schemeClr val="dk2"/>
              </a:solidFill>
              <a:latin typeface="Calibri"/>
              <a:ea typeface="Calibri"/>
              <a:cs typeface="Calibri"/>
              <a:sym typeface="Calibri"/>
            </a:endParaRPr>
          </a:p>
          <a:p>
            <a:pPr marL="0" lvl="0" indent="0" algn="just" rtl="0">
              <a:spcBef>
                <a:spcPts val="0"/>
              </a:spcBef>
              <a:spcAft>
                <a:spcPts val="0"/>
              </a:spcAft>
              <a:buNone/>
            </a:pPr>
            <a:endParaRPr sz="1900">
              <a:solidFill>
                <a:schemeClr val="dk2"/>
              </a:solidFill>
              <a:latin typeface="Calibri"/>
              <a:ea typeface="Calibri"/>
              <a:cs typeface="Calibri"/>
              <a:sym typeface="Calibri"/>
            </a:endParaRPr>
          </a:p>
          <a:p>
            <a:pPr marL="0" lvl="0" indent="0" algn="just" rtl="0">
              <a:spcBef>
                <a:spcPts val="0"/>
              </a:spcBef>
              <a:spcAft>
                <a:spcPts val="0"/>
              </a:spcAft>
              <a:buNone/>
            </a:pPr>
            <a:r>
              <a:rPr lang="en" sz="1900">
                <a:solidFill>
                  <a:schemeClr val="dk2"/>
                </a:solidFill>
                <a:latin typeface="Calibri"/>
                <a:ea typeface="Calibri"/>
                <a:cs typeface="Calibri"/>
                <a:sym typeface="Calibri"/>
              </a:rPr>
              <a:t>This step requires extra information that is often unavailable.</a:t>
            </a:r>
            <a:endParaRPr sz="1900">
              <a:solidFill>
                <a:schemeClr val="dk2"/>
              </a:solidFill>
              <a:latin typeface="Calibri"/>
              <a:ea typeface="Calibri"/>
              <a:cs typeface="Calibri"/>
              <a:sym typeface="Calibri"/>
            </a:endParaRPr>
          </a:p>
          <a:p>
            <a:pPr marL="0" lvl="0" indent="0" algn="l" rtl="0">
              <a:spcBef>
                <a:spcPts val="0"/>
              </a:spcBef>
              <a:spcAft>
                <a:spcPts val="0"/>
              </a:spcAft>
              <a:buNone/>
            </a:pPr>
            <a:endParaRPr sz="1800">
              <a:solidFill>
                <a:schemeClr val="dk2"/>
              </a:solidFill>
            </a:endParaRPr>
          </a:p>
          <a:p>
            <a:pPr marL="0" lvl="0" indent="0" algn="l" rtl="0">
              <a:spcBef>
                <a:spcPts val="0"/>
              </a:spcBef>
              <a:spcAft>
                <a:spcPts val="0"/>
              </a:spcAft>
              <a:buNone/>
            </a:pPr>
            <a:endParaRPr sz="1800">
              <a:solidFill>
                <a:schemeClr val="dk2"/>
              </a:solidFill>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1941</Words>
  <Application>Microsoft Office PowerPoint</Application>
  <PresentationFormat>On-screen Show (16:9)</PresentationFormat>
  <Paragraphs>124</Paragraphs>
  <Slides>22</Slides>
  <Notes>22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22</vt:i4>
      </vt:variant>
    </vt:vector>
  </HeadingPairs>
  <TitlesOfParts>
    <vt:vector size="25" baseType="lpstr">
      <vt:lpstr>Arial</vt:lpstr>
      <vt:lpstr>Calibri</vt:lpstr>
      <vt:lpstr>Simple Light</vt:lpstr>
      <vt:lpstr>Attention, the Origin of Pose</vt:lpstr>
      <vt:lpstr>Focus</vt:lpstr>
      <vt:lpstr>Visual Perception</vt:lpstr>
      <vt:lpstr>Visual Perception</vt:lpstr>
      <vt:lpstr>Perception Is Selective</vt:lpstr>
      <vt:lpstr>Attention</vt:lpstr>
      <vt:lpstr>Attention and Pose</vt:lpstr>
      <vt:lpstr>A Model for Pose</vt:lpstr>
      <vt:lpstr>Pose and Depth</vt:lpstr>
      <vt:lpstr>Different Types of Pose</vt:lpstr>
      <vt:lpstr>Observer Poses</vt:lpstr>
      <vt:lpstr>ThreeTypes of Pose</vt:lpstr>
      <vt:lpstr>Subject Poses</vt:lpstr>
      <vt:lpstr>(Detected) Object Poses</vt:lpstr>
      <vt:lpstr>(Induced) Object Poses</vt:lpstr>
      <vt:lpstr>Using Poses</vt:lpstr>
      <vt:lpstr>References: Overview</vt:lpstr>
      <vt:lpstr>References: Vigilance in Groups</vt:lpstr>
      <vt:lpstr>References: Pose and Vision</vt:lpstr>
      <vt:lpstr>References: Gaze Following</vt:lpstr>
      <vt:lpstr>References: Eye Tracking</vt:lpstr>
      <vt:lpstr>References: OGC GeoPose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Steve Smyth</cp:lastModifiedBy>
  <cp:revision>1</cp:revision>
  <dcterms:modified xsi:type="dcterms:W3CDTF">2025-09-01T11:59:42Z</dcterms:modified>
</cp:coreProperties>
</file>